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66" r:id="rId2"/>
    <p:sldId id="257" r:id="rId3"/>
    <p:sldId id="274" r:id="rId4"/>
    <p:sldId id="277" r:id="rId5"/>
    <p:sldId id="258" r:id="rId6"/>
    <p:sldId id="260" r:id="rId7"/>
    <p:sldId id="262" r:id="rId8"/>
    <p:sldId id="278" r:id="rId9"/>
    <p:sldId id="264" r:id="rId10"/>
    <p:sldId id="263" r:id="rId11"/>
    <p:sldId id="273" r:id="rId12"/>
    <p:sldId id="271" r:id="rId13"/>
    <p:sldId id="272"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3FFC0-F343-7A88-BF3A-F8E7A6DF7CA3}" name="Kramer, Jayne" initials="JK" userId="S::JCorso@smithbucklin.com::bd32358c-334c-4c7b-ba21-8622bc1275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24"/>
    <p:restoredTop sz="96793"/>
  </p:normalViewPr>
  <p:slideViewPr>
    <p:cSldViewPr snapToGrid="0" snapToObjects="1" showGuides="1">
      <p:cViewPr varScale="1">
        <p:scale>
          <a:sx n="96" d="100"/>
          <a:sy n="96" d="100"/>
        </p:scale>
        <p:origin x="108" y="330"/>
      </p:cViewPr>
      <p:guideLst>
        <p:guide orient="horz" pos="2160"/>
        <p:guide pos="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C9540-E06D-1A44-9D49-D564B1CB4E90}" type="datetimeFigureOut">
              <a:rPr lang="en-US" smtClean="0"/>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E3522-3153-4D4D-A0B3-62CF766EB6CA}" type="slidenum">
              <a:rPr lang="en-US" smtClean="0"/>
              <a:t>‹#›</a:t>
            </a:fld>
            <a:endParaRPr lang="en-US"/>
          </a:p>
        </p:txBody>
      </p:sp>
    </p:spTree>
    <p:extLst>
      <p:ext uri="{BB962C8B-B14F-4D97-AF65-F5344CB8AC3E}">
        <p14:creationId xmlns:p14="http://schemas.microsoft.com/office/powerpoint/2010/main" val="411036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91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9A22C25-1CCB-674A-9C6C-D967898F72DF}"/>
              </a:ext>
            </a:extLst>
          </p:cNvPr>
          <p:cNvSpPr>
            <a:spLocks noGrp="1"/>
          </p:cNvSpPr>
          <p:nvPr>
            <p:ph type="pic" sz="quarter" idx="13"/>
          </p:nvPr>
        </p:nvSpPr>
        <p:spPr>
          <a:xfrm>
            <a:off x="0" y="0"/>
            <a:ext cx="12192000" cy="6013450"/>
          </a:xfrm>
        </p:spPr>
        <p:txBody>
          <a:bodyPr/>
          <a:lstStyle/>
          <a:p>
            <a:r>
              <a:rPr lang="en-US"/>
              <a:t>Click icon to add picture</a:t>
            </a:r>
          </a:p>
        </p:txBody>
      </p:sp>
      <p:sp>
        <p:nvSpPr>
          <p:cNvPr id="2" name="Title 1">
            <a:extLst>
              <a:ext uri="{FF2B5EF4-FFF2-40B4-BE49-F238E27FC236}">
                <a16:creationId xmlns:a16="http://schemas.microsoft.com/office/drawing/2014/main" id="{1E774267-5129-264E-8CAB-AA31C085361E}"/>
              </a:ext>
            </a:extLst>
          </p:cNvPr>
          <p:cNvSpPr>
            <a:spLocks noGrp="1"/>
          </p:cNvSpPr>
          <p:nvPr>
            <p:ph type="title"/>
          </p:nvPr>
        </p:nvSpPr>
        <p:spPr>
          <a:xfrm>
            <a:off x="838200" y="3988435"/>
            <a:ext cx="10515600" cy="1325563"/>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3002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1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2607-7324-7648-B3CB-7B185529003B}"/>
              </a:ext>
            </a:extLst>
          </p:cNvPr>
          <p:cNvSpPr>
            <a:spLocks noGrp="1"/>
          </p:cNvSpPr>
          <p:nvPr>
            <p:ph type="title"/>
          </p:nvPr>
        </p:nvSpPr>
        <p:spPr>
          <a:xfrm>
            <a:off x="839788" y="1680210"/>
            <a:ext cx="3932237" cy="1600200"/>
          </a:xfrm>
        </p:spPr>
        <p:txBody>
          <a:bodyPr anchor="b"/>
          <a:lstStyle>
            <a:lvl1pPr>
              <a:defRPr sz="32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B6E459F-2AC6-5A48-AEDD-242FF99400EC}"/>
              </a:ext>
            </a:extLst>
          </p:cNvPr>
          <p:cNvSpPr>
            <a:spLocks noGrp="1"/>
          </p:cNvSpPr>
          <p:nvPr>
            <p:ph idx="1"/>
          </p:nvPr>
        </p:nvSpPr>
        <p:spPr>
          <a:xfrm>
            <a:off x="5183188" y="987425"/>
            <a:ext cx="6172200" cy="4873625"/>
          </a:xfrm>
        </p:spPr>
        <p:txBody>
          <a:bodyPr/>
          <a:lstStyle>
            <a:lvl1pPr>
              <a:buClr>
                <a:schemeClr val="accent1"/>
              </a:buClr>
              <a:defRPr sz="3200"/>
            </a:lvl1pPr>
            <a:lvl2pPr>
              <a:buClr>
                <a:schemeClr val="accent1"/>
              </a:buClr>
              <a:defRPr sz="2800"/>
            </a:lvl2pPr>
            <a:lvl3pPr>
              <a:buClr>
                <a:schemeClr val="accent1"/>
              </a:buClr>
              <a:defRPr sz="2400"/>
            </a:lvl3pPr>
            <a:lvl4pPr>
              <a:buClr>
                <a:schemeClr val="accent1"/>
              </a:buClr>
              <a:defRPr sz="2000"/>
            </a:lvl4pPr>
            <a:lvl5pPr>
              <a:buClr>
                <a:schemeClr val="accent1"/>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698AFCA-DBCF-C045-B34F-368071A42D96}"/>
              </a:ext>
            </a:extLst>
          </p:cNvPr>
          <p:cNvSpPr>
            <a:spLocks noGrp="1"/>
          </p:cNvSpPr>
          <p:nvPr>
            <p:ph type="body" sz="half" idx="2"/>
          </p:nvPr>
        </p:nvSpPr>
        <p:spPr>
          <a:xfrm>
            <a:off x="839788" y="3348990"/>
            <a:ext cx="3932237" cy="25199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DC6E262-64AC-434E-B551-71F7E2E8073B}"/>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188ED1-47F9-964C-B0D9-27E92F6C383D}"/>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317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55943D4-1E4A-134A-8099-25AF4E330BB8}"/>
              </a:ext>
            </a:extLst>
          </p:cNvPr>
          <p:cNvSpPr>
            <a:spLocks noGrp="1"/>
          </p:cNvSpPr>
          <p:nvPr>
            <p:ph type="pic" idx="1"/>
          </p:nvPr>
        </p:nvSpPr>
        <p:spPr>
          <a:xfrm>
            <a:off x="5183188" y="765811"/>
            <a:ext cx="6172200" cy="50952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D92867E7-8804-6F43-9BFC-837F75EEFDA9}"/>
              </a:ext>
            </a:extLst>
          </p:cNvPr>
          <p:cNvSpPr>
            <a:spLocks noGrp="1"/>
          </p:cNvSpPr>
          <p:nvPr>
            <p:ph type="title"/>
          </p:nvPr>
        </p:nvSpPr>
        <p:spPr>
          <a:xfrm>
            <a:off x="839788" y="1680210"/>
            <a:ext cx="3932237" cy="1600200"/>
          </a:xfrm>
        </p:spPr>
        <p:txBody>
          <a:bodyPr anchor="b"/>
          <a:lstStyle>
            <a:lvl1pPr>
              <a:defRPr sz="3200">
                <a:solidFill>
                  <a:schemeClr val="accent2"/>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9F3FD894-44A6-2D43-9280-0A98A42B680A}"/>
              </a:ext>
            </a:extLst>
          </p:cNvPr>
          <p:cNvSpPr>
            <a:spLocks noGrp="1"/>
          </p:cNvSpPr>
          <p:nvPr>
            <p:ph type="body" sz="half" idx="2"/>
          </p:nvPr>
        </p:nvSpPr>
        <p:spPr>
          <a:xfrm>
            <a:off x="839788" y="3348990"/>
            <a:ext cx="3932237" cy="25199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8C6836B5-A3A9-1B45-909C-AD84B131FD60}"/>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66AEB81-3916-6847-A564-EE989071BE00}"/>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01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2C47-2EC2-1B40-BEBE-8975EBB2B431}"/>
              </a:ext>
            </a:extLst>
          </p:cNvPr>
          <p:cNvSpPr>
            <a:spLocks noGrp="1"/>
          </p:cNvSpPr>
          <p:nvPr>
            <p:ph type="title"/>
          </p:nvPr>
        </p:nvSpPr>
        <p:spPr>
          <a:xfrm>
            <a:off x="538162" y="3114677"/>
            <a:ext cx="5876926" cy="1357311"/>
          </a:xfrm>
        </p:spPr>
        <p:txBody>
          <a:bodyPr anchor="t" anchorCtr="0"/>
          <a:lstStyle>
            <a:lvl1pPr>
              <a:defRPr>
                <a:solidFill>
                  <a:schemeClr val="bg1"/>
                </a:solidFill>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1AF310B3-B74C-C242-88AD-32D39FCFAFA5}"/>
              </a:ext>
            </a:extLst>
          </p:cNvPr>
          <p:cNvSpPr>
            <a:spLocks noGrp="1"/>
          </p:cNvSpPr>
          <p:nvPr>
            <p:ph type="body" idx="1"/>
          </p:nvPr>
        </p:nvSpPr>
        <p:spPr>
          <a:xfrm>
            <a:off x="538162" y="4643581"/>
            <a:ext cx="7091363"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709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1678-8CDF-E445-AF07-B882565CCA07}"/>
              </a:ext>
            </a:extLst>
          </p:cNvPr>
          <p:cNvSpPr>
            <a:spLocks noGrp="1"/>
          </p:cNvSpPr>
          <p:nvPr>
            <p:ph type="ctrTitle"/>
          </p:nvPr>
        </p:nvSpPr>
        <p:spPr>
          <a:xfrm>
            <a:off x="800100" y="1773380"/>
            <a:ext cx="9144000" cy="843655"/>
          </a:xfrm>
        </p:spPr>
        <p:txBody>
          <a:bodyPr anchor="b">
            <a:normAutofit/>
          </a:bodyPr>
          <a:lstStyle>
            <a:lvl1pPr algn="l">
              <a:defRPr sz="4000">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DCBE3EC-FE84-F549-8F3E-1897641AC588}"/>
              </a:ext>
            </a:extLst>
          </p:cNvPr>
          <p:cNvSpPr>
            <a:spLocks noGrp="1"/>
          </p:cNvSpPr>
          <p:nvPr>
            <p:ph type="subTitle" idx="1"/>
          </p:nvPr>
        </p:nvSpPr>
        <p:spPr>
          <a:xfrm>
            <a:off x="813955" y="2709111"/>
            <a:ext cx="9144000" cy="1655762"/>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83D1FD1E-0C4E-0D4E-B611-1D2529F56059}"/>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4E3EB7-D9CC-FC48-ACB5-0888650F914D}"/>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03173"/>
      </p:ext>
    </p:extLst>
  </p:cSld>
  <p:clrMapOvr>
    <a:masterClrMapping/>
  </p:clrMapOvr>
  <p:extLst>
    <p:ext uri="{DCECCB84-F9BA-43D5-87BE-67443E8EF086}">
      <p15:sldGuideLst xmlns:p15="http://schemas.microsoft.com/office/powerpoint/2012/main">
        <p15:guide id="1" pos="504" userDrawn="1">
          <p15:clr>
            <a:srgbClr val="FBAE40"/>
          </p15:clr>
        </p15:guide>
        <p15:guide id="2" orient="horz" pos="11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3BF9AD-1B46-E342-AA83-4AED958A952A}"/>
              </a:ext>
            </a:extLst>
          </p:cNvPr>
          <p:cNvSpPr>
            <a:spLocks noGrp="1"/>
          </p:cNvSpPr>
          <p:nvPr>
            <p:ph idx="1"/>
          </p:nvPr>
        </p:nvSpPr>
        <p:spPr>
          <a:xfrm>
            <a:off x="796635" y="2702327"/>
            <a:ext cx="10515600" cy="2587943"/>
          </a:xfrm>
        </p:spPr>
        <p:txBody>
          <a:bodyPr/>
          <a:lstStyle>
            <a:lvl1pPr>
              <a:buClr>
                <a:schemeClr val="accent1"/>
              </a:buClr>
              <a:defRPr sz="240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3B9B482A-43A0-4B4E-8A51-23E096B1A515}"/>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E19A12-867F-8F47-9FBF-6750E55E5194}"/>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Title 1">
            <a:extLst>
              <a:ext uri="{FF2B5EF4-FFF2-40B4-BE49-F238E27FC236}">
                <a16:creationId xmlns:a16="http://schemas.microsoft.com/office/drawing/2014/main" id="{8D4E6CD1-7118-8847-9AF1-E105679D482B}"/>
              </a:ext>
            </a:extLst>
          </p:cNvPr>
          <p:cNvSpPr>
            <a:spLocks noGrp="1"/>
          </p:cNvSpPr>
          <p:nvPr>
            <p:ph type="ctrTitle"/>
          </p:nvPr>
        </p:nvSpPr>
        <p:spPr>
          <a:xfrm>
            <a:off x="800100" y="1773380"/>
            <a:ext cx="9144000" cy="843655"/>
          </a:xfrm>
        </p:spPr>
        <p:txBody>
          <a:bodyPr anchor="b">
            <a:normAutofit/>
          </a:bodyPr>
          <a:lstStyle>
            <a:lvl1pPr algn="l">
              <a:defRPr sz="400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2330150642"/>
      </p:ext>
    </p:extLst>
  </p:cSld>
  <p:clrMapOvr>
    <a:masterClrMapping/>
  </p:clrMapOvr>
  <p:extLst>
    <p:ext uri="{DCECCB84-F9BA-43D5-87BE-67443E8EF086}">
      <p15:sldGuideLst xmlns:p15="http://schemas.microsoft.com/office/powerpoint/2012/main">
        <p15:guide id="1" pos="5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30D98-7D8E-9F4F-9119-7434F6EB5B42}"/>
              </a:ext>
            </a:extLst>
          </p:cNvPr>
          <p:cNvSpPr/>
          <p:nvPr userDrawn="1"/>
        </p:nvSpPr>
        <p:spPr>
          <a:xfrm>
            <a:off x="0" y="1981200"/>
            <a:ext cx="12192000" cy="396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DC89B9CA-C871-BD48-A2F9-57D1BEFCDDF8}"/>
              </a:ext>
            </a:extLst>
          </p:cNvPr>
          <p:cNvSpPr>
            <a:spLocks noGrp="1"/>
          </p:cNvSpPr>
          <p:nvPr>
            <p:ph type="title"/>
          </p:nvPr>
        </p:nvSpPr>
        <p:spPr>
          <a:xfrm>
            <a:off x="831850" y="1349519"/>
            <a:ext cx="10515600" cy="2852737"/>
          </a:xfrm>
        </p:spPr>
        <p:txBody>
          <a:bodyPr anchor="b"/>
          <a:lstStyle>
            <a:lvl1pPr>
              <a:defRPr sz="600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88F701-6273-314B-B5A6-B438769C3925}"/>
              </a:ext>
            </a:extLst>
          </p:cNvPr>
          <p:cNvSpPr>
            <a:spLocks noGrp="1"/>
          </p:cNvSpPr>
          <p:nvPr>
            <p:ph type="body" idx="1"/>
          </p:nvPr>
        </p:nvSpPr>
        <p:spPr>
          <a:xfrm>
            <a:off x="831850" y="4229244"/>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6897BCC7-AF52-1542-AEBD-3E9967FF79EB}"/>
              </a:ext>
            </a:extLst>
          </p:cNvPr>
          <p:cNvSpPr/>
          <p:nvPr userDrawn="1"/>
        </p:nvSpPr>
        <p:spPr>
          <a:xfrm>
            <a:off x="0" y="0"/>
            <a:ext cx="8714509" cy="1662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683CF7-3ED0-4246-BFA1-539877860832}"/>
              </a:ext>
            </a:extLst>
          </p:cNvPr>
          <p:cNvSpPr/>
          <p:nvPr userDrawn="1"/>
        </p:nvSpPr>
        <p:spPr>
          <a:xfrm>
            <a:off x="9088582" y="0"/>
            <a:ext cx="3131127" cy="1662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09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30D98-7D8E-9F4F-9119-7434F6EB5B42}"/>
              </a:ext>
            </a:extLst>
          </p:cNvPr>
          <p:cNvSpPr/>
          <p:nvPr userDrawn="1"/>
        </p:nvSpPr>
        <p:spPr>
          <a:xfrm>
            <a:off x="0" y="1981200"/>
            <a:ext cx="7703127" cy="396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9B9CA-C871-BD48-A2F9-57D1BEFCDDF8}"/>
              </a:ext>
            </a:extLst>
          </p:cNvPr>
          <p:cNvSpPr>
            <a:spLocks noGrp="1"/>
          </p:cNvSpPr>
          <p:nvPr>
            <p:ph type="title"/>
          </p:nvPr>
        </p:nvSpPr>
        <p:spPr>
          <a:xfrm>
            <a:off x="831850" y="1349519"/>
            <a:ext cx="6067714"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88F701-6273-314B-B5A6-B438769C3925}"/>
              </a:ext>
            </a:extLst>
          </p:cNvPr>
          <p:cNvSpPr>
            <a:spLocks noGrp="1"/>
          </p:cNvSpPr>
          <p:nvPr>
            <p:ph type="body" idx="1"/>
          </p:nvPr>
        </p:nvSpPr>
        <p:spPr>
          <a:xfrm>
            <a:off x="831850" y="422924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6897BCC7-AF52-1542-AEBD-3E9967FF79EB}"/>
              </a:ext>
            </a:extLst>
          </p:cNvPr>
          <p:cNvSpPr/>
          <p:nvPr userDrawn="1"/>
        </p:nvSpPr>
        <p:spPr>
          <a:xfrm>
            <a:off x="0" y="0"/>
            <a:ext cx="7703127" cy="16625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88DA7D62-CF84-DE4E-B6AC-6D9E1E1919B9}"/>
              </a:ext>
            </a:extLst>
          </p:cNvPr>
          <p:cNvSpPr>
            <a:spLocks noGrp="1"/>
          </p:cNvSpPr>
          <p:nvPr>
            <p:ph type="pic" sz="quarter" idx="13"/>
          </p:nvPr>
        </p:nvSpPr>
        <p:spPr>
          <a:xfrm>
            <a:off x="8021782" y="0"/>
            <a:ext cx="4170218" cy="5943600"/>
          </a:xfrm>
        </p:spPr>
        <p:txBody>
          <a:bodyPr/>
          <a:lstStyle/>
          <a:p>
            <a:r>
              <a:rPr lang="en-US"/>
              <a:t>Click icon to add picture</a:t>
            </a:r>
          </a:p>
        </p:txBody>
      </p:sp>
    </p:spTree>
    <p:extLst>
      <p:ext uri="{BB962C8B-B14F-4D97-AF65-F5344CB8AC3E}">
        <p14:creationId xmlns:p14="http://schemas.microsoft.com/office/powerpoint/2010/main" val="3618136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30D98-7D8E-9F4F-9119-7434F6EB5B42}"/>
              </a:ext>
            </a:extLst>
          </p:cNvPr>
          <p:cNvSpPr/>
          <p:nvPr userDrawn="1"/>
        </p:nvSpPr>
        <p:spPr>
          <a:xfrm>
            <a:off x="5292436" y="1981200"/>
            <a:ext cx="6899564" cy="396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9B9CA-C871-BD48-A2F9-57D1BEFCDDF8}"/>
              </a:ext>
            </a:extLst>
          </p:cNvPr>
          <p:cNvSpPr>
            <a:spLocks noGrp="1"/>
          </p:cNvSpPr>
          <p:nvPr>
            <p:ph type="title"/>
          </p:nvPr>
        </p:nvSpPr>
        <p:spPr>
          <a:xfrm>
            <a:off x="5667086" y="1349519"/>
            <a:ext cx="5735205"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88F701-6273-314B-B5A6-B438769C3925}"/>
              </a:ext>
            </a:extLst>
          </p:cNvPr>
          <p:cNvSpPr>
            <a:spLocks noGrp="1"/>
          </p:cNvSpPr>
          <p:nvPr>
            <p:ph type="body" idx="1"/>
          </p:nvPr>
        </p:nvSpPr>
        <p:spPr>
          <a:xfrm>
            <a:off x="5667086" y="4229244"/>
            <a:ext cx="5776769"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FC683CF7-3ED0-4246-BFA1-539877860832}"/>
              </a:ext>
            </a:extLst>
          </p:cNvPr>
          <p:cNvSpPr/>
          <p:nvPr userDrawn="1"/>
        </p:nvSpPr>
        <p:spPr>
          <a:xfrm>
            <a:off x="5292436" y="0"/>
            <a:ext cx="6927273" cy="1662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FEDC91C2-5110-8C42-A8F3-5FB348CBCAFD}"/>
              </a:ext>
            </a:extLst>
          </p:cNvPr>
          <p:cNvSpPr>
            <a:spLocks noGrp="1"/>
          </p:cNvSpPr>
          <p:nvPr>
            <p:ph type="pic" sz="quarter" idx="13"/>
          </p:nvPr>
        </p:nvSpPr>
        <p:spPr>
          <a:xfrm>
            <a:off x="0" y="0"/>
            <a:ext cx="4987925" cy="5943600"/>
          </a:xfrm>
        </p:spPr>
        <p:txBody>
          <a:bodyPr/>
          <a:lstStyle/>
          <a:p>
            <a:r>
              <a:rPr lang="en-US"/>
              <a:t>Click icon to add picture</a:t>
            </a:r>
          </a:p>
        </p:txBody>
      </p:sp>
    </p:spTree>
    <p:extLst>
      <p:ext uri="{BB962C8B-B14F-4D97-AF65-F5344CB8AC3E}">
        <p14:creationId xmlns:p14="http://schemas.microsoft.com/office/powerpoint/2010/main" val="217645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1C530A-919D-304C-9122-03E40B9A3C7C}"/>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AC0C99-14D5-2743-AE5B-92FE286E0124}"/>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2304DBEF-2DA2-B04C-B965-CFAE0CD0A9D1}"/>
              </a:ext>
            </a:extLst>
          </p:cNvPr>
          <p:cNvSpPr>
            <a:spLocks noGrp="1"/>
          </p:cNvSpPr>
          <p:nvPr>
            <p:ph idx="1"/>
          </p:nvPr>
        </p:nvSpPr>
        <p:spPr>
          <a:xfrm>
            <a:off x="796635" y="2702327"/>
            <a:ext cx="10515600" cy="2587943"/>
          </a:xfrm>
        </p:spPr>
        <p:txBody>
          <a:bodyPr numCol="2"/>
          <a:lstStyle>
            <a:lvl1pPr>
              <a:buClr>
                <a:schemeClr val="accent1"/>
              </a:buClr>
              <a:defRPr sz="240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B99D1B62-CF80-444D-98D2-4B57CC98DAC7}"/>
              </a:ext>
            </a:extLst>
          </p:cNvPr>
          <p:cNvSpPr>
            <a:spLocks noGrp="1"/>
          </p:cNvSpPr>
          <p:nvPr>
            <p:ph type="ctrTitle"/>
          </p:nvPr>
        </p:nvSpPr>
        <p:spPr>
          <a:xfrm>
            <a:off x="800100" y="1773380"/>
            <a:ext cx="9144000" cy="843655"/>
          </a:xfrm>
        </p:spPr>
        <p:txBody>
          <a:bodyPr anchor="b">
            <a:normAutofit/>
          </a:bodyPr>
          <a:lstStyle>
            <a:lvl1pPr algn="l">
              <a:defRPr sz="400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270815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1EFC9A-4F28-7940-862E-0DAF00A79873}"/>
              </a:ext>
            </a:extLst>
          </p:cNvPr>
          <p:cNvSpPr>
            <a:spLocks noGrp="1"/>
          </p:cNvSpPr>
          <p:nvPr>
            <p:ph type="body" idx="1"/>
          </p:nvPr>
        </p:nvSpPr>
        <p:spPr>
          <a:xfrm>
            <a:off x="839788" y="2708909"/>
            <a:ext cx="5157787" cy="61912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06A10-6D26-CF47-AB65-DB8534DF37C3}"/>
              </a:ext>
            </a:extLst>
          </p:cNvPr>
          <p:cNvSpPr>
            <a:spLocks noGrp="1"/>
          </p:cNvSpPr>
          <p:nvPr>
            <p:ph sz="half" idx="2"/>
          </p:nvPr>
        </p:nvSpPr>
        <p:spPr>
          <a:xfrm>
            <a:off x="839788" y="3420895"/>
            <a:ext cx="5157787" cy="2768767"/>
          </a:xfrm>
        </p:spPr>
        <p:txBody>
          <a:bodyPr/>
          <a:lstStyle>
            <a:lvl1pPr>
              <a:defRPr sz="240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53ADA77-02EA-134B-A6DF-8701230BFE20}"/>
              </a:ext>
            </a:extLst>
          </p:cNvPr>
          <p:cNvSpPr>
            <a:spLocks noGrp="1"/>
          </p:cNvSpPr>
          <p:nvPr>
            <p:ph type="body" sz="quarter" idx="3"/>
          </p:nvPr>
        </p:nvSpPr>
        <p:spPr>
          <a:xfrm>
            <a:off x="6172200" y="2708909"/>
            <a:ext cx="5183188" cy="61912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46F5C-CBE4-3B41-A1B6-157633AA0258}"/>
              </a:ext>
            </a:extLst>
          </p:cNvPr>
          <p:cNvSpPr>
            <a:spLocks noGrp="1"/>
          </p:cNvSpPr>
          <p:nvPr>
            <p:ph sz="quarter" idx="4"/>
          </p:nvPr>
        </p:nvSpPr>
        <p:spPr>
          <a:xfrm>
            <a:off x="6172200" y="3420895"/>
            <a:ext cx="5183188" cy="2768767"/>
          </a:xfrm>
        </p:spPr>
        <p:txBody>
          <a:bodyPr/>
          <a:lstStyle>
            <a:lvl1pPr>
              <a:defRPr sz="240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3903B0EB-84B4-FC4C-8734-A2CB1BC4D6DA}"/>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B12229-A834-D642-81F4-5D3FBEAAF229}"/>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AF20324-165B-5144-A532-EC053BC6478F}"/>
              </a:ext>
            </a:extLst>
          </p:cNvPr>
          <p:cNvSpPr>
            <a:spLocks noGrp="1"/>
          </p:cNvSpPr>
          <p:nvPr>
            <p:ph type="ctrTitle"/>
          </p:nvPr>
        </p:nvSpPr>
        <p:spPr>
          <a:xfrm>
            <a:off x="800100" y="1773380"/>
            <a:ext cx="9144000" cy="843655"/>
          </a:xfrm>
        </p:spPr>
        <p:txBody>
          <a:bodyPr anchor="b">
            <a:normAutofit/>
          </a:bodyPr>
          <a:lstStyle>
            <a:lvl1pPr algn="l">
              <a:defRPr sz="400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76406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FA2481-D5BE-2643-853A-E331059B66F4}"/>
              </a:ext>
            </a:extLst>
          </p:cNvPr>
          <p:cNvSpPr>
            <a:spLocks noGrp="1"/>
          </p:cNvSpPr>
          <p:nvPr>
            <p:ph type="title"/>
          </p:nvPr>
        </p:nvSpPr>
        <p:spPr>
          <a:xfrm>
            <a:off x="471487" y="365125"/>
            <a:ext cx="1115853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7F76DF-AF00-4B4C-A068-7B7185F7156C}"/>
              </a:ext>
            </a:extLst>
          </p:cNvPr>
          <p:cNvSpPr>
            <a:spLocks noGrp="1"/>
          </p:cNvSpPr>
          <p:nvPr>
            <p:ph type="body" idx="1"/>
          </p:nvPr>
        </p:nvSpPr>
        <p:spPr>
          <a:xfrm>
            <a:off x="471487" y="1825625"/>
            <a:ext cx="111585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78626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59" r:id="rId5"/>
    <p:sldLayoutId id="2147483658" r:id="rId6"/>
    <p:sldLayoutId id="2147483651" r:id="rId7"/>
    <p:sldLayoutId id="2147483652" r:id="rId8"/>
    <p:sldLayoutId id="2147483653" r:id="rId9"/>
    <p:sldLayoutId id="2147483654" r:id="rId10"/>
    <p:sldLayoutId id="2147483655" r:id="rId11"/>
    <p:sldLayoutId id="2147483656" r:id="rId12"/>
    <p:sldLayoutId id="2147483657" r:id="rId13"/>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hyperlink" Target="https://www.linkedin.com/company/institute-for-credentialing-excellence/" TargetMode="Externa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hyperlink" Target="https://www.ice-exchange.org/Registra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hyperlink" Target="https://smithbucklinvoices.gv-one.com/?gId=3736&amp;rId=16342" TargetMode="Externa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hyperlink" Target="http://www.ice-exchange.org/" TargetMode="Externa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s://www.ice-exchange.org/" TargetMode="Externa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hyperlink" Target="https://www.ice-exchange.org/" TargetMode="External"/><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hyperlink" Target="https://www.linkedin.com/company/institute-for-credentialing-excellence/" TargetMode="Externa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67B54-BDEE-0545-8B6E-733C429FCFFC}"/>
              </a:ext>
            </a:extLst>
          </p:cNvPr>
          <p:cNvSpPr>
            <a:spLocks noGrp="1"/>
          </p:cNvSpPr>
          <p:nvPr>
            <p:ph type="title"/>
          </p:nvPr>
        </p:nvSpPr>
        <p:spPr/>
        <p:txBody>
          <a:bodyPr/>
          <a:lstStyle/>
          <a:p>
            <a:r>
              <a:rPr lang="en-US" dirty="0"/>
              <a:t>Marketing and Speaker Toolkit</a:t>
            </a:r>
          </a:p>
        </p:txBody>
      </p:sp>
      <p:sp>
        <p:nvSpPr>
          <p:cNvPr id="3" name="Text Placeholder 2">
            <a:extLst>
              <a:ext uri="{FF2B5EF4-FFF2-40B4-BE49-F238E27FC236}">
                <a16:creationId xmlns:a16="http://schemas.microsoft.com/office/drawing/2014/main" id="{9A78A8D9-5D85-9448-A8BE-327B2B34EAC9}"/>
              </a:ext>
            </a:extLst>
          </p:cNvPr>
          <p:cNvSpPr>
            <a:spLocks noGrp="1"/>
          </p:cNvSpPr>
          <p:nvPr>
            <p:ph type="body" idx="1"/>
          </p:nvPr>
        </p:nvSpPr>
        <p:spPr/>
        <p:txBody>
          <a:bodyPr/>
          <a:lstStyle/>
          <a:p>
            <a:r>
              <a:rPr lang="en-US" dirty="0">
                <a:solidFill>
                  <a:schemeClr val="bg1"/>
                </a:solidFill>
              </a:rPr>
              <a:t>Utilize the resources in this toolkit to promote registration and your participation at this year's event. Encourage your professional network and colleagues to join us in Miami Beach, FL! </a:t>
            </a:r>
          </a:p>
        </p:txBody>
      </p:sp>
    </p:spTree>
    <p:custDataLst>
      <p:tags r:id="rId1"/>
    </p:custDataLst>
    <p:extLst>
      <p:ext uri="{BB962C8B-B14F-4D97-AF65-F5344CB8AC3E}">
        <p14:creationId xmlns:p14="http://schemas.microsoft.com/office/powerpoint/2010/main" val="2632088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9C70F-62B3-C847-B2DC-EA7C055D154D}"/>
              </a:ext>
            </a:extLst>
          </p:cNvPr>
          <p:cNvSpPr>
            <a:spLocks noGrp="1"/>
          </p:cNvSpPr>
          <p:nvPr>
            <p:ph type="body" idx="1"/>
          </p:nvPr>
        </p:nvSpPr>
        <p:spPr/>
        <p:txBody>
          <a:bodyPr/>
          <a:lstStyle/>
          <a:p>
            <a:r>
              <a:rPr lang="en-US" dirty="0"/>
              <a:t>LinkedIn Graphic</a:t>
            </a:r>
          </a:p>
        </p:txBody>
      </p:sp>
      <p:pic>
        <p:nvPicPr>
          <p:cNvPr id="7" name="Content Placeholder 6" descr="A green and white banner with buildings in the background&#10;&#10;Description automatically generated">
            <a:extLst>
              <a:ext uri="{FF2B5EF4-FFF2-40B4-BE49-F238E27FC236}">
                <a16:creationId xmlns:a16="http://schemas.microsoft.com/office/drawing/2014/main" id="{651E2D85-1E65-B13B-E2D3-6DB58A9B7FCD}"/>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839788" y="3457633"/>
            <a:ext cx="5157787" cy="2695459"/>
          </a:xfrm>
        </p:spPr>
      </p:pic>
      <p:sp>
        <p:nvSpPr>
          <p:cNvPr id="4" name="Text Placeholder 3">
            <a:extLst>
              <a:ext uri="{FF2B5EF4-FFF2-40B4-BE49-F238E27FC236}">
                <a16:creationId xmlns:a16="http://schemas.microsoft.com/office/drawing/2014/main" id="{2034A212-9057-804E-BE3C-CBE49D57216D}"/>
              </a:ext>
            </a:extLst>
          </p:cNvPr>
          <p:cNvSpPr>
            <a:spLocks noGrp="1"/>
          </p:cNvSpPr>
          <p:nvPr>
            <p:ph type="body" sz="quarter" idx="3"/>
          </p:nvPr>
        </p:nvSpPr>
        <p:spPr/>
        <p:txBody>
          <a:bodyPr/>
          <a:lstStyle/>
          <a:p>
            <a:r>
              <a:rPr lang="en-US" dirty="0"/>
              <a:t>LinkedIn Header</a:t>
            </a:r>
          </a:p>
        </p:txBody>
      </p:sp>
      <p:pic>
        <p:nvPicPr>
          <p:cNvPr id="10" name="Content Placeholder 9" descr="A cityscape with buildings and a green background&#10;&#10;Description automatically generated">
            <a:extLst>
              <a:ext uri="{FF2B5EF4-FFF2-40B4-BE49-F238E27FC236}">
                <a16:creationId xmlns:a16="http://schemas.microsoft.com/office/drawing/2014/main" id="{4B76D9C0-6807-E4C8-8291-CBD511364C5A}"/>
              </a:ext>
            </a:extLst>
          </p:cNvPr>
          <p:cNvPicPr>
            <a:picLocks noGrp="1" noChangeAspect="1"/>
          </p:cNvPicPr>
          <p:nvPr>
            <p:ph sz="quarter" idx="4"/>
          </p:nvPr>
        </p:nvPicPr>
        <p:blipFill>
          <a:blip r:embed="rId4">
            <a:extLst>
              <a:ext uri="{28A0092B-C50C-407E-A947-70E740481C1C}">
                <a14:useLocalDpi xmlns:a14="http://schemas.microsoft.com/office/drawing/2010/main"/>
              </a:ext>
            </a:extLst>
          </a:blip>
          <a:stretch>
            <a:fillRect/>
          </a:stretch>
        </p:blipFill>
        <p:spPr>
          <a:xfrm>
            <a:off x="6172200" y="4157464"/>
            <a:ext cx="5183188" cy="1295797"/>
          </a:xfrm>
        </p:spPr>
      </p:pic>
      <p:sp>
        <p:nvSpPr>
          <p:cNvPr id="8" name="Title 7">
            <a:extLst>
              <a:ext uri="{FF2B5EF4-FFF2-40B4-BE49-F238E27FC236}">
                <a16:creationId xmlns:a16="http://schemas.microsoft.com/office/drawing/2014/main" id="{9DAAECC9-C898-6E4D-92FA-D433AE44AE4E}"/>
              </a:ext>
            </a:extLst>
          </p:cNvPr>
          <p:cNvSpPr>
            <a:spLocks noGrp="1"/>
          </p:cNvSpPr>
          <p:nvPr>
            <p:ph type="ctrTitle"/>
          </p:nvPr>
        </p:nvSpPr>
        <p:spPr/>
        <p:txBody>
          <a:bodyPr>
            <a:normAutofit/>
          </a:bodyPr>
          <a:lstStyle/>
          <a:p>
            <a:r>
              <a:rPr lang="en-US" dirty="0"/>
              <a:t>Social Media Graphics</a:t>
            </a:r>
          </a:p>
        </p:txBody>
      </p:sp>
    </p:spTree>
    <p:custDataLst>
      <p:tags r:id="rId1"/>
    </p:custDataLst>
    <p:extLst>
      <p:ext uri="{BB962C8B-B14F-4D97-AF65-F5344CB8AC3E}">
        <p14:creationId xmlns:p14="http://schemas.microsoft.com/office/powerpoint/2010/main" val="533361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EF8EF790-F29A-EDCA-8D4D-F5E2CA50F487}"/>
              </a:ext>
            </a:extLst>
          </p:cNvPr>
          <p:cNvSpPr txBox="1">
            <a:spLocks/>
          </p:cNvSpPr>
          <p:nvPr/>
        </p:nvSpPr>
        <p:spPr>
          <a:xfrm>
            <a:off x="793170" y="2754879"/>
            <a:ext cx="10515600" cy="319666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chemeClr val="tx1"/>
              </a:buClr>
              <a:buFont typeface="Wingdings" panose="05000000000000000000" pitchFamily="2" charset="2"/>
              <a:buChar char="Ø"/>
            </a:pPr>
            <a:r>
              <a:rPr lang="en-US" sz="2400" dirty="0"/>
              <a:t>In LinkedIn's professional setting, concise posts are more effective, emphasizing clarity and brevity.</a:t>
            </a:r>
          </a:p>
          <a:p>
            <a:pPr>
              <a:lnSpc>
                <a:spcPct val="120000"/>
              </a:lnSpc>
              <a:buClr>
                <a:schemeClr val="tx1"/>
              </a:buClr>
              <a:buFont typeface="Wingdings" panose="05000000000000000000" pitchFamily="2" charset="2"/>
              <a:buChar char="Ø"/>
            </a:pPr>
            <a:r>
              <a:rPr lang="en-US" sz="2400" dirty="0"/>
              <a:t>Tag I.C.E. for enhanced engagement. </a:t>
            </a:r>
            <a:r>
              <a:rPr lang="en-US" sz="2400" dirty="0">
                <a:hlinkClick r:id="rId3"/>
              </a:rPr>
              <a:t>@Institute for Credentialing Excellence</a:t>
            </a:r>
            <a:r>
              <a:rPr lang="en-US" sz="2400" dirty="0"/>
              <a:t> in your posts to broaden visibility.</a:t>
            </a:r>
          </a:p>
          <a:p>
            <a:pPr>
              <a:lnSpc>
                <a:spcPct val="120000"/>
              </a:lnSpc>
              <a:buClr>
                <a:schemeClr val="tx1"/>
              </a:buClr>
              <a:buFont typeface="Wingdings" panose="05000000000000000000" pitchFamily="2" charset="2"/>
              <a:buChar char="Ø"/>
            </a:pPr>
            <a:r>
              <a:rPr lang="en-US" sz="2400" dirty="0"/>
              <a:t>Incorporate hashtags such as #EXG2024 to connect with professionals interested in the event.</a:t>
            </a:r>
          </a:p>
          <a:p>
            <a:pPr>
              <a:lnSpc>
                <a:spcPct val="120000"/>
              </a:lnSpc>
              <a:buClr>
                <a:schemeClr val="tx1"/>
              </a:buClr>
              <a:buFont typeface="Wingdings" panose="05000000000000000000" pitchFamily="2" charset="2"/>
              <a:buChar char="Ø"/>
            </a:pPr>
            <a:r>
              <a:rPr lang="en-US" sz="2400" dirty="0"/>
              <a:t>Post during peak LinkedIn activity hours, typically mid-morning (around 9 AM to 11 AM) and early afternoon (1 PM to 3 PM), to maximize visibility and engagement.</a:t>
            </a:r>
          </a:p>
          <a:p>
            <a:pPr>
              <a:lnSpc>
                <a:spcPct val="120000"/>
              </a:lnSpc>
              <a:buClr>
                <a:schemeClr val="tx1"/>
              </a:buClr>
              <a:buFont typeface="Wingdings" panose="05000000000000000000" pitchFamily="2" charset="2"/>
              <a:buChar char="Ø"/>
            </a:pPr>
            <a:r>
              <a:rPr lang="en-US" sz="2400" dirty="0"/>
              <a:t>Share registration links to I.C.E. events or resources to effectively guide interested audiences: </a:t>
            </a:r>
            <a:r>
              <a:rPr lang="en-US" dirty="0">
                <a:hlinkClick r:id="rId4"/>
              </a:rPr>
              <a:t>https://www.ice-exchange.org/Registration</a:t>
            </a:r>
            <a:r>
              <a:rPr lang="en-US" dirty="0"/>
              <a:t> </a:t>
            </a:r>
          </a:p>
          <a:p>
            <a:pPr marL="0" indent="0">
              <a:lnSpc>
                <a:spcPct val="120000"/>
              </a:lnSpc>
              <a:buClr>
                <a:schemeClr val="tx1"/>
              </a:buClr>
              <a:buNone/>
            </a:pPr>
            <a:endParaRPr lang="en-US" sz="2400" dirty="0"/>
          </a:p>
          <a:p>
            <a:endParaRPr lang="en-US" dirty="0"/>
          </a:p>
        </p:txBody>
      </p:sp>
      <p:sp>
        <p:nvSpPr>
          <p:cNvPr id="9" name="Title 2">
            <a:extLst>
              <a:ext uri="{FF2B5EF4-FFF2-40B4-BE49-F238E27FC236}">
                <a16:creationId xmlns:a16="http://schemas.microsoft.com/office/drawing/2014/main" id="{C30FF8E1-FD58-52CC-9144-557780D3D41C}"/>
              </a:ext>
            </a:extLst>
          </p:cNvPr>
          <p:cNvSpPr txBox="1">
            <a:spLocks/>
          </p:cNvSpPr>
          <p:nvPr/>
        </p:nvSpPr>
        <p:spPr>
          <a:xfrm>
            <a:off x="796635" y="1764079"/>
            <a:ext cx="9144000" cy="8436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a:lstStyle>
          <a:p>
            <a:r>
              <a:rPr lang="en-US" dirty="0"/>
              <a:t>Social Media Dos &amp; Don'ts</a:t>
            </a:r>
          </a:p>
        </p:txBody>
      </p:sp>
    </p:spTree>
    <p:custDataLst>
      <p:tags r:id="rId1"/>
    </p:custDataLst>
    <p:extLst>
      <p:ext uri="{BB962C8B-B14F-4D97-AF65-F5344CB8AC3E}">
        <p14:creationId xmlns:p14="http://schemas.microsoft.com/office/powerpoint/2010/main" val="2424626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79FCE1-F855-7642-B016-4B86E9DA2952}"/>
              </a:ext>
            </a:extLst>
          </p:cNvPr>
          <p:cNvSpPr>
            <a:spLocks noGrp="1"/>
          </p:cNvSpPr>
          <p:nvPr>
            <p:ph type="title"/>
          </p:nvPr>
        </p:nvSpPr>
        <p:spPr>
          <a:xfrm>
            <a:off x="831849" y="1772600"/>
            <a:ext cx="6578241" cy="2852737"/>
          </a:xfrm>
        </p:spPr>
        <p:txBody>
          <a:bodyPr>
            <a:normAutofit/>
          </a:bodyPr>
          <a:lstStyle/>
          <a:p>
            <a:r>
              <a:rPr lang="en-US" dirty="0"/>
              <a:t>Record a Promotional Video</a:t>
            </a:r>
          </a:p>
        </p:txBody>
      </p:sp>
      <p:pic>
        <p:nvPicPr>
          <p:cNvPr id="3" name="Picture Placeholder 2">
            <a:extLst>
              <a:ext uri="{FF2B5EF4-FFF2-40B4-BE49-F238E27FC236}">
                <a16:creationId xmlns:a16="http://schemas.microsoft.com/office/drawing/2014/main" id="{5FC4C095-490F-FF38-1D9A-4F7CA869A33F}"/>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p:blipFill>
        <p:spPr>
          <a:prstGeom prst="rect">
            <a:avLst/>
          </a:prstGeom>
        </p:spPr>
      </p:pic>
      <p:sp>
        <p:nvSpPr>
          <p:cNvPr id="12" name="Text Placeholder 11">
            <a:extLst>
              <a:ext uri="{FF2B5EF4-FFF2-40B4-BE49-F238E27FC236}">
                <a16:creationId xmlns:a16="http://schemas.microsoft.com/office/drawing/2014/main" id="{A5A21D3B-DD73-9848-9F9E-E07376AA8C5C}"/>
              </a:ext>
            </a:extLst>
          </p:cNvPr>
          <p:cNvSpPr>
            <a:spLocks noGrp="1"/>
          </p:cNvSpPr>
          <p:nvPr>
            <p:ph type="body" idx="1"/>
          </p:nvPr>
        </p:nvSpPr>
        <p:spPr>
          <a:xfrm>
            <a:off x="831850" y="4652325"/>
            <a:ext cx="6711950" cy="1119825"/>
          </a:xfrm>
        </p:spPr>
        <p:txBody>
          <a:bodyPr>
            <a:normAutofit/>
          </a:bodyPr>
          <a:lstStyle/>
          <a:p>
            <a:r>
              <a:rPr lang="en-US" dirty="0"/>
              <a:t>Spread the word about your session in a video message.</a:t>
            </a:r>
          </a:p>
        </p:txBody>
      </p:sp>
    </p:spTree>
    <p:custDataLst>
      <p:tags r:id="rId1"/>
    </p:custDataLst>
    <p:extLst>
      <p:ext uri="{BB962C8B-B14F-4D97-AF65-F5344CB8AC3E}">
        <p14:creationId xmlns:p14="http://schemas.microsoft.com/office/powerpoint/2010/main" val="1308285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5F6D4F-2A88-F3D1-D060-25E1BD1D57C4}"/>
              </a:ext>
            </a:extLst>
          </p:cNvPr>
          <p:cNvSpPr>
            <a:spLocks noGrp="1"/>
          </p:cNvSpPr>
          <p:nvPr>
            <p:ph idx="1"/>
          </p:nvPr>
        </p:nvSpPr>
        <p:spPr/>
        <p:txBody>
          <a:bodyPr>
            <a:normAutofit fontScale="92500" lnSpcReduction="10000"/>
          </a:bodyPr>
          <a:lstStyle/>
          <a:p>
            <a:pPr>
              <a:buClr>
                <a:srgbClr val="002060"/>
              </a:buClr>
              <a:buFont typeface="Wingdings" panose="05000000000000000000" pitchFamily="2" charset="2"/>
              <a:buChar char="Ø"/>
            </a:pPr>
            <a:r>
              <a:rPr lang="en-US" sz="2400" dirty="0">
                <a:solidFill>
                  <a:srgbClr val="00263A"/>
                </a:solidFill>
                <a:effectLst/>
                <a:ea typeface="Times New Roman" panose="02020603050405020304" pitchFamily="18" charset="0"/>
                <a:cs typeface="Aptos" panose="020B0004020202020204" pitchFamily="34" charset="0"/>
              </a:rPr>
              <a:t> Record a video </a:t>
            </a:r>
            <a:r>
              <a:rPr lang="en-US" sz="2400" dirty="0">
                <a:effectLst/>
                <a:ea typeface="Times New Roman" panose="02020603050405020304" pitchFamily="18" charset="0"/>
                <a:cs typeface="Aptos" panose="020B0004020202020204" pitchFamily="34" charset="0"/>
              </a:rPr>
              <a:t>encouraging people </a:t>
            </a:r>
            <a:r>
              <a:rPr lang="en-US" sz="2400" dirty="0">
                <a:solidFill>
                  <a:srgbClr val="00263A"/>
                </a:solidFill>
                <a:effectLst/>
                <a:ea typeface="Times New Roman" panose="02020603050405020304" pitchFamily="18" charset="0"/>
                <a:cs typeface="Aptos" panose="020B0004020202020204" pitchFamily="34" charset="0"/>
              </a:rPr>
              <a:t>to attend your session.</a:t>
            </a:r>
          </a:p>
          <a:p>
            <a:pPr algn="l">
              <a:lnSpc>
                <a:spcPct val="120000"/>
              </a:lnSpc>
              <a:buClr>
                <a:srgbClr val="002060"/>
              </a:buClr>
              <a:buFont typeface="Wingdings" panose="05000000000000000000" pitchFamily="2" charset="2"/>
              <a:buChar char="Ø"/>
            </a:pPr>
            <a:r>
              <a:rPr lang="en-US" sz="2400" dirty="0">
                <a:solidFill>
                  <a:srgbClr val="00263A"/>
                </a:solidFill>
              </a:rPr>
              <a:t> Click the link below to s</a:t>
            </a:r>
            <a:r>
              <a:rPr lang="en-US" sz="2400" b="0" dirty="0">
                <a:solidFill>
                  <a:srgbClr val="00263A"/>
                </a:solidFill>
                <a:effectLst/>
              </a:rPr>
              <a:t>hare a brief video message about your session</a:t>
            </a:r>
            <a:r>
              <a:rPr lang="en-US" sz="2400" dirty="0">
                <a:solidFill>
                  <a:srgbClr val="00263A"/>
                </a:solidFill>
              </a:rPr>
              <a:t>. </a:t>
            </a:r>
            <a:r>
              <a:rPr lang="en-US" sz="2400" b="0" dirty="0">
                <a:solidFill>
                  <a:srgbClr val="00263A"/>
                </a:solidFill>
                <a:effectLst/>
              </a:rPr>
              <a:t>Your video will be automatically sent to I.C.E. for promotional use!</a:t>
            </a:r>
          </a:p>
          <a:p>
            <a:pPr algn="l">
              <a:lnSpc>
                <a:spcPct val="120000"/>
              </a:lnSpc>
              <a:buClr>
                <a:srgbClr val="002060"/>
              </a:buClr>
              <a:buFont typeface="Wingdings" panose="05000000000000000000" pitchFamily="2" charset="2"/>
              <a:buChar char="Ø"/>
            </a:pPr>
            <a:r>
              <a:rPr lang="en-US" sz="2400" b="0" dirty="0">
                <a:solidFill>
                  <a:srgbClr val="00263A"/>
                </a:solidFill>
                <a:effectLst/>
              </a:rPr>
              <a:t> In 140 seconds or less, introduce yourself, outline your session topic, and explain why attendees should attend your session.</a:t>
            </a:r>
          </a:p>
          <a:p>
            <a:pPr algn="l">
              <a:lnSpc>
                <a:spcPct val="120000"/>
              </a:lnSpc>
              <a:buClr>
                <a:srgbClr val="002060"/>
              </a:buClr>
              <a:buFont typeface="Wingdings" panose="05000000000000000000" pitchFamily="2" charset="2"/>
              <a:buChar char="Ø"/>
            </a:pPr>
            <a:r>
              <a:rPr lang="en-US" sz="2400" b="0" dirty="0">
                <a:solidFill>
                  <a:srgbClr val="00263A"/>
                </a:solidFill>
                <a:effectLst/>
              </a:rPr>
              <a:t> </a:t>
            </a:r>
            <a:r>
              <a:rPr lang="en-US" sz="2400" b="1" i="0" dirty="0">
                <a:solidFill>
                  <a:srgbClr val="00263A"/>
                </a:solidFill>
                <a:effectLst/>
                <a:highlight>
                  <a:srgbClr val="FFFFFF"/>
                </a:highlight>
                <a:hlinkClick r:id="rId3"/>
              </a:rPr>
              <a:t>Record Your Video Message</a:t>
            </a:r>
            <a:r>
              <a:rPr lang="en-US" b="1" dirty="0">
                <a:solidFill>
                  <a:srgbClr val="00263A"/>
                </a:solidFill>
                <a:highlight>
                  <a:srgbClr val="FFFFFF"/>
                </a:highlight>
                <a:hlinkClick r:id="rId3"/>
              </a:rPr>
              <a:t> Here </a:t>
            </a:r>
            <a:endParaRPr lang="en-US" sz="2400" dirty="0">
              <a:solidFill>
                <a:srgbClr val="00263A"/>
              </a:solidFill>
              <a:effectLst/>
              <a:ea typeface="Times New Roman" panose="02020603050405020304" pitchFamily="18"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80C76E47-B959-F369-8F8F-D3CB3687170E}"/>
              </a:ext>
            </a:extLst>
          </p:cNvPr>
          <p:cNvSpPr>
            <a:spLocks noGrp="1"/>
          </p:cNvSpPr>
          <p:nvPr>
            <p:ph type="ctrTitle"/>
          </p:nvPr>
        </p:nvSpPr>
        <p:spPr/>
        <p:txBody>
          <a:bodyPr/>
          <a:lstStyle/>
          <a:p>
            <a:r>
              <a:rPr lang="en-US" dirty="0"/>
              <a:t>Share a Video</a:t>
            </a:r>
            <a:endParaRPr lang="en-US" b="1" dirty="0"/>
          </a:p>
        </p:txBody>
      </p:sp>
    </p:spTree>
    <p:custDataLst>
      <p:tags r:id="rId1"/>
    </p:custDataLst>
    <p:extLst>
      <p:ext uri="{BB962C8B-B14F-4D97-AF65-F5344CB8AC3E}">
        <p14:creationId xmlns:p14="http://schemas.microsoft.com/office/powerpoint/2010/main" val="340790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372E1-72E0-5747-8BE7-6906DAE52F7C}"/>
              </a:ext>
            </a:extLst>
          </p:cNvPr>
          <p:cNvSpPr>
            <a:spLocks noGrp="1"/>
          </p:cNvSpPr>
          <p:nvPr>
            <p:ph type="ctrTitle"/>
          </p:nvPr>
        </p:nvSpPr>
        <p:spPr/>
        <p:txBody>
          <a:bodyPr>
            <a:normAutofit/>
          </a:bodyPr>
          <a:lstStyle/>
          <a:p>
            <a:r>
              <a:rPr lang="en-US" dirty="0"/>
              <a:t>Introduction to the I.C.E. Exchange</a:t>
            </a:r>
          </a:p>
        </p:txBody>
      </p:sp>
      <p:sp>
        <p:nvSpPr>
          <p:cNvPr id="2" name="Content Placeholder 1">
            <a:extLst>
              <a:ext uri="{FF2B5EF4-FFF2-40B4-BE49-F238E27FC236}">
                <a16:creationId xmlns:a16="http://schemas.microsoft.com/office/drawing/2014/main" id="{59A21AF7-AAA4-DA4F-85A6-3AC531B2D0B6}"/>
              </a:ext>
            </a:extLst>
          </p:cNvPr>
          <p:cNvSpPr>
            <a:spLocks noGrp="1"/>
          </p:cNvSpPr>
          <p:nvPr>
            <p:ph type="subTitle" idx="1"/>
          </p:nvPr>
        </p:nvSpPr>
        <p:spPr>
          <a:xfrm>
            <a:off x="813955" y="2709110"/>
            <a:ext cx="9144000" cy="2526277"/>
          </a:xfrm>
        </p:spPr>
        <p:txBody>
          <a:bodyPr>
            <a:normAutofit/>
          </a:bodyPr>
          <a:lstStyle/>
          <a:p>
            <a:pPr marL="0" indent="0">
              <a:buNone/>
            </a:pPr>
            <a:r>
              <a:rPr lang="en-US" dirty="0"/>
              <a:t>We are excited to welcome you to the </a:t>
            </a:r>
            <a:r>
              <a:rPr lang="en-US" b="1" dirty="0"/>
              <a:t>2024 I.C.E. Exchange! </a:t>
            </a:r>
          </a:p>
          <a:p>
            <a:pPr marL="0" indent="0">
              <a:buNone/>
            </a:pPr>
            <a:r>
              <a:rPr lang="en-US" dirty="0"/>
              <a:t>We created a variety of resources to help you promote your attendance and your presentation at this year’s event in Miami Beach, FL. </a:t>
            </a:r>
          </a:p>
          <a:p>
            <a:pPr marL="0" indent="0">
              <a:buNone/>
            </a:pPr>
            <a:r>
              <a:rPr lang="en-US" b="1" dirty="0"/>
              <a:t>Browse this toolkit </a:t>
            </a:r>
            <a:r>
              <a:rPr lang="en-US" dirty="0"/>
              <a:t>for sample copy you can use in email, your website, and within your social media networks. </a:t>
            </a:r>
          </a:p>
        </p:txBody>
      </p:sp>
    </p:spTree>
    <p:custDataLst>
      <p:tags r:id="rId1"/>
    </p:custDataLst>
    <p:extLst>
      <p:ext uri="{BB962C8B-B14F-4D97-AF65-F5344CB8AC3E}">
        <p14:creationId xmlns:p14="http://schemas.microsoft.com/office/powerpoint/2010/main" val="401718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6340600-1452-A145-9627-42510D196028}"/>
              </a:ext>
            </a:extLst>
          </p:cNvPr>
          <p:cNvSpPr>
            <a:spLocks noGrp="1"/>
          </p:cNvSpPr>
          <p:nvPr>
            <p:ph type="title"/>
          </p:nvPr>
        </p:nvSpPr>
        <p:spPr/>
        <p:txBody>
          <a:bodyPr/>
          <a:lstStyle/>
          <a:p>
            <a:r>
              <a:rPr lang="en-US" dirty="0">
                <a:solidFill>
                  <a:schemeClr val="bg1"/>
                </a:solidFill>
              </a:rPr>
              <a:t>Website Content</a:t>
            </a:r>
          </a:p>
        </p:txBody>
      </p:sp>
      <p:sp>
        <p:nvSpPr>
          <p:cNvPr id="5" name="Text Placeholder 2">
            <a:extLst>
              <a:ext uri="{FF2B5EF4-FFF2-40B4-BE49-F238E27FC236}">
                <a16:creationId xmlns:a16="http://schemas.microsoft.com/office/drawing/2014/main" id="{BC3473D7-474D-9543-3688-17B1FCA93D6A}"/>
              </a:ext>
            </a:extLst>
          </p:cNvPr>
          <p:cNvSpPr>
            <a:spLocks noGrp="1"/>
          </p:cNvSpPr>
          <p:nvPr>
            <p:ph type="body" idx="1"/>
          </p:nvPr>
        </p:nvSpPr>
        <p:spPr>
          <a:xfrm>
            <a:off x="831850" y="4229244"/>
            <a:ext cx="6788150" cy="1500187"/>
          </a:xfrm>
        </p:spPr>
        <p:txBody>
          <a:bodyPr>
            <a:normAutofit/>
          </a:bodyPr>
          <a:lstStyle/>
          <a:p>
            <a:pPr algn="l"/>
            <a:r>
              <a:rPr lang="en-US" sz="2000" dirty="0"/>
              <a:t>Please use the below web content for the 2024 I.C.E. Exchange</a:t>
            </a:r>
          </a:p>
        </p:txBody>
      </p:sp>
      <p:pic>
        <p:nvPicPr>
          <p:cNvPr id="7" name="Picture Placeholder 6" descr="A group of people posing for a photo&#10;&#10;Description automatically generated">
            <a:extLst>
              <a:ext uri="{FF2B5EF4-FFF2-40B4-BE49-F238E27FC236}">
                <a16:creationId xmlns:a16="http://schemas.microsoft.com/office/drawing/2014/main" id="{2A0037E2-C5B4-D72B-A4F4-CDEE149B615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947"/>
          <a:stretch/>
        </p:blipFill>
        <p:spPr>
          <a:xfrm>
            <a:off x="7887311" y="-55749"/>
            <a:ext cx="4170218" cy="5943600"/>
          </a:xfrm>
        </p:spPr>
      </p:pic>
    </p:spTree>
    <p:custDataLst>
      <p:tags r:id="rId1"/>
    </p:custDataLst>
    <p:extLst>
      <p:ext uri="{BB962C8B-B14F-4D97-AF65-F5344CB8AC3E}">
        <p14:creationId xmlns:p14="http://schemas.microsoft.com/office/powerpoint/2010/main" val="164970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6340600-1452-A145-9627-42510D196028}"/>
              </a:ext>
            </a:extLst>
          </p:cNvPr>
          <p:cNvSpPr>
            <a:spLocks noGrp="1"/>
          </p:cNvSpPr>
          <p:nvPr>
            <p:ph type="ctrTitle"/>
          </p:nvPr>
        </p:nvSpPr>
        <p:spPr/>
        <p:txBody>
          <a:bodyPr/>
          <a:lstStyle/>
          <a:p>
            <a:r>
              <a:rPr lang="en-US" dirty="0">
                <a:solidFill>
                  <a:schemeClr val="bg1"/>
                </a:solidFill>
              </a:rPr>
              <a:t>Website Content</a:t>
            </a:r>
          </a:p>
        </p:txBody>
      </p:sp>
      <p:sp>
        <p:nvSpPr>
          <p:cNvPr id="5" name="Text Placeholder 2">
            <a:extLst>
              <a:ext uri="{FF2B5EF4-FFF2-40B4-BE49-F238E27FC236}">
                <a16:creationId xmlns:a16="http://schemas.microsoft.com/office/drawing/2014/main" id="{BC3473D7-474D-9543-3688-17B1FCA93D6A}"/>
              </a:ext>
            </a:extLst>
          </p:cNvPr>
          <p:cNvSpPr>
            <a:spLocks noGrp="1"/>
          </p:cNvSpPr>
          <p:nvPr>
            <p:ph type="subTitle" idx="1"/>
          </p:nvPr>
        </p:nvSpPr>
        <p:spPr>
          <a:xfrm>
            <a:off x="800100" y="1902003"/>
            <a:ext cx="9144000" cy="1655762"/>
          </a:xfrm>
        </p:spPr>
        <p:txBody>
          <a:bodyPr>
            <a:normAutofit/>
          </a:bodyPr>
          <a:lstStyle/>
          <a:p>
            <a:pPr marL="342900" indent="-342900" algn="l">
              <a:buFont typeface="Wingdings" panose="05000000000000000000" pitchFamily="2" charset="2"/>
              <a:buChar char="Ø"/>
            </a:pPr>
            <a:r>
              <a:rPr lang="en-US" sz="2000" dirty="0">
                <a:solidFill>
                  <a:srgbClr val="00263A"/>
                </a:solidFill>
              </a:rPr>
              <a:t>Add the following web banner to a high-profile page on your personal or company’s website, blog, and social media profiles. </a:t>
            </a:r>
          </a:p>
          <a:p>
            <a:pPr marL="342900" indent="-342900" algn="l">
              <a:buFont typeface="Wingdings" panose="05000000000000000000" pitchFamily="2" charset="2"/>
              <a:buChar char="Ø"/>
            </a:pPr>
            <a:r>
              <a:rPr lang="en-US" sz="2000" dirty="0">
                <a:solidFill>
                  <a:srgbClr val="00263A"/>
                </a:solidFill>
              </a:rPr>
              <a:t>Link the web banner to the I.C.E. Exchange website: </a:t>
            </a:r>
            <a:r>
              <a:rPr lang="en-US" sz="2000" dirty="0">
                <a:solidFill>
                  <a:srgbClr val="00263A"/>
                </a:solidFill>
                <a:hlinkClick r:id="rId3"/>
              </a:rPr>
              <a:t>www.ice-exchange.org</a:t>
            </a:r>
            <a:endParaRPr lang="en-US" sz="2000" dirty="0">
              <a:solidFill>
                <a:srgbClr val="00263A"/>
              </a:solidFill>
            </a:endParaRPr>
          </a:p>
        </p:txBody>
      </p:sp>
      <p:pic>
        <p:nvPicPr>
          <p:cNvPr id="4" name="Picture 3" descr="A green water with white text&#10;&#10;Description automatically generated">
            <a:extLst>
              <a:ext uri="{FF2B5EF4-FFF2-40B4-BE49-F238E27FC236}">
                <a16:creationId xmlns:a16="http://schemas.microsoft.com/office/drawing/2014/main" id="{53BB0C83-A24E-3AA4-E965-C590BD920F2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3038" y="3662426"/>
            <a:ext cx="11565924" cy="1446261"/>
          </a:xfrm>
          <a:prstGeom prst="rect">
            <a:avLst/>
          </a:prstGeom>
        </p:spPr>
      </p:pic>
      <p:sp>
        <p:nvSpPr>
          <p:cNvPr id="6" name="Text Placeholder 2">
            <a:extLst>
              <a:ext uri="{FF2B5EF4-FFF2-40B4-BE49-F238E27FC236}">
                <a16:creationId xmlns:a16="http://schemas.microsoft.com/office/drawing/2014/main" id="{C0EFEEF1-02B0-A157-138D-0AC0E0DE7873}"/>
              </a:ext>
            </a:extLst>
          </p:cNvPr>
          <p:cNvSpPr txBox="1">
            <a:spLocks/>
          </p:cNvSpPr>
          <p:nvPr/>
        </p:nvSpPr>
        <p:spPr>
          <a:xfrm>
            <a:off x="800100" y="1248724"/>
            <a:ext cx="8624469" cy="5005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4000" dirty="0">
                <a:solidFill>
                  <a:schemeClr val="accent2"/>
                </a:solidFill>
                <a:latin typeface="+mj-lt"/>
                <a:ea typeface="+mj-ea"/>
                <a:cs typeface="+mj-cs"/>
              </a:rPr>
              <a:t>Web Banner</a:t>
            </a:r>
            <a:endParaRPr lang="en-US" sz="2000" dirty="0">
              <a:solidFill>
                <a:srgbClr val="FF0000"/>
              </a:solidFill>
            </a:endParaRPr>
          </a:p>
        </p:txBody>
      </p:sp>
    </p:spTree>
    <p:custDataLst>
      <p:tags r:id="rId1"/>
    </p:custDataLst>
    <p:extLst>
      <p:ext uri="{BB962C8B-B14F-4D97-AF65-F5344CB8AC3E}">
        <p14:creationId xmlns:p14="http://schemas.microsoft.com/office/powerpoint/2010/main" val="413614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0F21-943D-4748-AE49-DC47733430F7}"/>
              </a:ext>
            </a:extLst>
          </p:cNvPr>
          <p:cNvSpPr>
            <a:spLocks noGrp="1"/>
          </p:cNvSpPr>
          <p:nvPr>
            <p:ph type="ctrTitle"/>
          </p:nvPr>
        </p:nvSpPr>
        <p:spPr>
          <a:xfrm>
            <a:off x="796635" y="809553"/>
            <a:ext cx="9144000" cy="843655"/>
          </a:xfrm>
        </p:spPr>
        <p:txBody>
          <a:bodyPr/>
          <a:lstStyle/>
          <a:p>
            <a:r>
              <a:rPr lang="en-US" dirty="0"/>
              <a:t>Website Content</a:t>
            </a:r>
          </a:p>
        </p:txBody>
      </p:sp>
      <p:sp>
        <p:nvSpPr>
          <p:cNvPr id="7" name="Content Placeholder 6">
            <a:extLst>
              <a:ext uri="{FF2B5EF4-FFF2-40B4-BE49-F238E27FC236}">
                <a16:creationId xmlns:a16="http://schemas.microsoft.com/office/drawing/2014/main" id="{3D9A44E0-7ACE-6949-94D2-CA76F03604CC}"/>
              </a:ext>
            </a:extLst>
          </p:cNvPr>
          <p:cNvSpPr>
            <a:spLocks noGrp="1"/>
          </p:cNvSpPr>
          <p:nvPr>
            <p:ph idx="1"/>
          </p:nvPr>
        </p:nvSpPr>
        <p:spPr>
          <a:xfrm>
            <a:off x="796635" y="1653208"/>
            <a:ext cx="10515600" cy="2587943"/>
          </a:xfrm>
        </p:spPr>
        <p:txBody>
          <a:bodyPr>
            <a:noAutofit/>
          </a:bodyPr>
          <a:lstStyle/>
          <a:p>
            <a:pPr algn="l">
              <a:lnSpc>
                <a:spcPct val="100000"/>
              </a:lnSpc>
              <a:buClr>
                <a:srgbClr val="00263A"/>
              </a:buClr>
              <a:buFont typeface="Wingdings" panose="05000000000000000000" pitchFamily="2" charset="2"/>
              <a:buChar char="Ø"/>
            </a:pPr>
            <a:r>
              <a:rPr lang="en-US" sz="1600" b="1" i="0" dirty="0">
                <a:solidFill>
                  <a:srgbClr val="00263A"/>
                </a:solidFill>
                <a:effectLst/>
                <a:highlight>
                  <a:srgbClr val="FFFFFF"/>
                </a:highlight>
              </a:rPr>
              <a:t>Post the below event listing to your company’s website or calendar of events page. </a:t>
            </a:r>
            <a:r>
              <a:rPr lang="en-US" sz="1600" b="1" i="0" dirty="0">
                <a:solidFill>
                  <a:srgbClr val="00263A"/>
                </a:solidFill>
                <a:effectLst/>
              </a:rPr>
              <a:t>If you </a:t>
            </a:r>
            <a:r>
              <a:rPr lang="en-US" sz="1600" b="1" dirty="0">
                <a:solidFill>
                  <a:srgbClr val="00263A"/>
                </a:solidFill>
              </a:rPr>
              <a:t>c</a:t>
            </a:r>
            <a:r>
              <a:rPr lang="en-US" sz="1600" b="1" i="0" dirty="0">
                <a:solidFill>
                  <a:srgbClr val="00263A"/>
                </a:solidFill>
                <a:effectLst/>
              </a:rPr>
              <a:t>an’t use all of the copy below, </a:t>
            </a:r>
            <a:r>
              <a:rPr lang="en-US" sz="1600" b="1" dirty="0">
                <a:solidFill>
                  <a:srgbClr val="00263A"/>
                </a:solidFill>
              </a:rPr>
              <a:t>j</a:t>
            </a:r>
            <a:r>
              <a:rPr lang="en-US" sz="1600" b="1" i="0" dirty="0">
                <a:solidFill>
                  <a:srgbClr val="00263A"/>
                </a:solidFill>
                <a:effectLst/>
              </a:rPr>
              <a:t>ust </a:t>
            </a:r>
            <a:r>
              <a:rPr lang="en-US" sz="1600" b="1" i="0" dirty="0">
                <a:solidFill>
                  <a:srgbClr val="00263A"/>
                </a:solidFill>
                <a:effectLst/>
                <a:highlight>
                  <a:srgbClr val="FFFFFF"/>
                </a:highlight>
              </a:rPr>
              <a:t>use the event name, date, location, and URL.</a:t>
            </a:r>
          </a:p>
          <a:p>
            <a:pPr marL="457200" lvl="1" indent="0">
              <a:lnSpc>
                <a:spcPct val="100000"/>
              </a:lnSpc>
              <a:buNone/>
            </a:pPr>
            <a:r>
              <a:rPr lang="en-US" sz="1600" b="1" dirty="0">
                <a:solidFill>
                  <a:schemeClr val="accent1"/>
                </a:solidFill>
              </a:rPr>
              <a:t>I.C.E. Exchange 2024</a:t>
            </a:r>
            <a:br>
              <a:rPr lang="en-US" sz="1600" b="1" dirty="0">
                <a:solidFill>
                  <a:schemeClr val="accent1"/>
                </a:solidFill>
              </a:rPr>
            </a:br>
            <a:r>
              <a:rPr lang="en-US" sz="1600" b="1" dirty="0">
                <a:solidFill>
                  <a:schemeClr val="accent1"/>
                </a:solidFill>
              </a:rPr>
              <a:t>November 17 – 20 | Miami Beach, Florida</a:t>
            </a:r>
            <a:br>
              <a:rPr lang="en-US" sz="1600" b="1" dirty="0">
                <a:solidFill>
                  <a:schemeClr val="accent1"/>
                </a:solidFill>
              </a:rPr>
            </a:br>
            <a:r>
              <a:rPr lang="en-US" sz="1600" dirty="0">
                <a:solidFill>
                  <a:srgbClr val="0070C0"/>
                </a:solidFill>
                <a:hlinkClick r:id="rId3">
                  <a:extLst>
                    <a:ext uri="{A12FA001-AC4F-418D-AE19-62706E023703}">
                      <ahyp:hlinkClr xmlns:ahyp="http://schemas.microsoft.com/office/drawing/2018/hyperlinkcolor" val="tx"/>
                    </a:ext>
                  </a:extLst>
                </a:hlinkClick>
              </a:rPr>
              <a:t>www.ice-exchange.org</a:t>
            </a:r>
            <a:endParaRPr lang="en-US" sz="1600" dirty="0">
              <a:solidFill>
                <a:srgbClr val="0070C0"/>
              </a:solidFill>
            </a:endParaRPr>
          </a:p>
          <a:p>
            <a:pPr marL="457200" lvl="1" indent="0">
              <a:lnSpc>
                <a:spcPct val="100000"/>
              </a:lnSpc>
              <a:buNone/>
            </a:pPr>
            <a:r>
              <a:rPr lang="en-US" sz="1600" dirty="0"/>
              <a:t>Join credentialing professionals at the I.C.E. Exchange 2024 in Miami Beach, Florida, November 17 – 20. This premier annual conference brings together credentialing professionals from across industries and career stages to explore credentialing trends, share best practices, and foster valuable connections. Featuring keynote presentations, interactive workshops, and networking opportunities, the I.C.E. Exchange is the ideal platform to advance your knowledge and enhance your credentialing programs. Visit the </a:t>
            </a:r>
            <a:r>
              <a:rPr lang="en-US" sz="1600" b="1" dirty="0">
                <a:hlinkClick r:id="rId3"/>
              </a:rPr>
              <a:t>I.C.E. website</a:t>
            </a:r>
            <a:r>
              <a:rPr lang="en-US" sz="1600" b="1" dirty="0"/>
              <a:t> </a:t>
            </a:r>
            <a:r>
              <a:rPr lang="en-US" sz="1600" dirty="0"/>
              <a:t>to view all programming and register for the event. We look forward to seeing you in Miami Beach!</a:t>
            </a:r>
          </a:p>
          <a:p>
            <a:pPr marL="0" indent="0">
              <a:lnSpc>
                <a:spcPct val="100000"/>
              </a:lnSpc>
              <a:spcBef>
                <a:spcPts val="0"/>
              </a:spcBef>
              <a:buNone/>
            </a:pPr>
            <a:endParaRPr lang="en-US" sz="1600" dirty="0"/>
          </a:p>
          <a:p>
            <a:pPr>
              <a:lnSpc>
                <a:spcPct val="100000"/>
              </a:lnSpc>
              <a:buClr>
                <a:srgbClr val="00263A"/>
              </a:buClr>
              <a:buFont typeface="Wingdings" panose="05000000000000000000" pitchFamily="2" charset="2"/>
              <a:buChar char="Ø"/>
            </a:pPr>
            <a:r>
              <a:rPr lang="en-US" sz="1600" b="1" i="1" dirty="0">
                <a:solidFill>
                  <a:srgbClr val="00263A"/>
                </a:solidFill>
              </a:rPr>
              <a:t>For a more customized message, use the below listing:</a:t>
            </a:r>
          </a:p>
          <a:p>
            <a:pPr marL="457200" lvl="1" indent="0">
              <a:lnSpc>
                <a:spcPct val="100000"/>
              </a:lnSpc>
              <a:buNone/>
            </a:pPr>
            <a:r>
              <a:rPr lang="en-US" sz="1600" b="1" dirty="0">
                <a:solidFill>
                  <a:schemeClr val="accent1"/>
                </a:solidFill>
              </a:rPr>
              <a:t>[Name] </a:t>
            </a:r>
            <a:r>
              <a:rPr lang="en-US" sz="1600" dirty="0"/>
              <a:t>will be presenting at the I.C.E. Exchange 2024, hosted in Miami Beach, Florida, November 17 – 20. As an expert in </a:t>
            </a:r>
            <a:r>
              <a:rPr lang="en-US" sz="1600" b="1" dirty="0">
                <a:solidFill>
                  <a:schemeClr val="accent1"/>
                </a:solidFill>
              </a:rPr>
              <a:t>[topic], [he/she/they] </a:t>
            </a:r>
            <a:r>
              <a:rPr lang="en-US" sz="1600" dirty="0"/>
              <a:t>will be presenting </a:t>
            </a:r>
            <a:r>
              <a:rPr lang="en-US" sz="1600" b="1" dirty="0">
                <a:solidFill>
                  <a:schemeClr val="accent1"/>
                </a:solidFill>
              </a:rPr>
              <a:t>“[title]” </a:t>
            </a:r>
            <a:r>
              <a:rPr lang="en-US" sz="1600" dirty="0"/>
              <a:t>on </a:t>
            </a:r>
            <a:r>
              <a:rPr lang="en-US" sz="1600" b="1" dirty="0">
                <a:solidFill>
                  <a:schemeClr val="accent1"/>
                </a:solidFill>
              </a:rPr>
              <a:t>[date/time]. </a:t>
            </a:r>
            <a:r>
              <a:rPr lang="en-US" sz="1600" dirty="0"/>
              <a:t>Register today to attend this presentation! We look forward to seeing you in Miami Beach.</a:t>
            </a:r>
          </a:p>
        </p:txBody>
      </p:sp>
    </p:spTree>
    <p:custDataLst>
      <p:tags r:id="rId1"/>
    </p:custDataLst>
    <p:extLst>
      <p:ext uri="{BB962C8B-B14F-4D97-AF65-F5344CB8AC3E}">
        <p14:creationId xmlns:p14="http://schemas.microsoft.com/office/powerpoint/2010/main" val="2575194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79FCE1-F855-7642-B016-4B86E9DA2952}"/>
              </a:ext>
            </a:extLst>
          </p:cNvPr>
          <p:cNvSpPr>
            <a:spLocks noGrp="1"/>
          </p:cNvSpPr>
          <p:nvPr>
            <p:ph type="title"/>
          </p:nvPr>
        </p:nvSpPr>
        <p:spPr>
          <a:xfrm>
            <a:off x="831850" y="1772600"/>
            <a:ext cx="6067714" cy="2852737"/>
          </a:xfrm>
        </p:spPr>
        <p:txBody>
          <a:bodyPr>
            <a:normAutofit/>
          </a:bodyPr>
          <a:lstStyle/>
          <a:p>
            <a:r>
              <a:rPr lang="en-US" dirty="0"/>
              <a:t>Promotional Email</a:t>
            </a:r>
          </a:p>
        </p:txBody>
      </p:sp>
      <p:pic>
        <p:nvPicPr>
          <p:cNvPr id="3" name="Picture Placeholder 2" descr="A person standing at a podium&#10;&#10;Description automatically generated">
            <a:extLst>
              <a:ext uri="{FF2B5EF4-FFF2-40B4-BE49-F238E27FC236}">
                <a16:creationId xmlns:a16="http://schemas.microsoft.com/office/drawing/2014/main" id="{5FC4C095-490F-FF38-1D9A-4F7CA869A33F}"/>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A5A21D3B-DD73-9848-9F9E-E07376AA8C5C}"/>
              </a:ext>
            </a:extLst>
          </p:cNvPr>
          <p:cNvSpPr>
            <a:spLocks noGrp="1"/>
          </p:cNvSpPr>
          <p:nvPr>
            <p:ph type="body" idx="1"/>
          </p:nvPr>
        </p:nvSpPr>
        <p:spPr>
          <a:xfrm>
            <a:off x="831850" y="4652325"/>
            <a:ext cx="6711950" cy="1119825"/>
          </a:xfrm>
        </p:spPr>
        <p:txBody>
          <a:bodyPr>
            <a:normAutofit/>
          </a:bodyPr>
          <a:lstStyle/>
          <a:p>
            <a:r>
              <a:rPr lang="en-US" dirty="0"/>
              <a:t>Share email messages to encourage your network to attend the I.C.E. Exchange and your session.</a:t>
            </a:r>
          </a:p>
        </p:txBody>
      </p:sp>
    </p:spTree>
    <p:custDataLst>
      <p:tags r:id="rId1"/>
    </p:custDataLst>
    <p:extLst>
      <p:ext uri="{BB962C8B-B14F-4D97-AF65-F5344CB8AC3E}">
        <p14:creationId xmlns:p14="http://schemas.microsoft.com/office/powerpoint/2010/main" val="154699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BF41BC-ED88-134F-A355-EB004320087F}"/>
              </a:ext>
            </a:extLst>
          </p:cNvPr>
          <p:cNvSpPr>
            <a:spLocks noGrp="1"/>
          </p:cNvSpPr>
          <p:nvPr>
            <p:ph idx="1"/>
          </p:nvPr>
        </p:nvSpPr>
        <p:spPr>
          <a:xfrm>
            <a:off x="796634" y="1555442"/>
            <a:ext cx="10961169" cy="4508927"/>
          </a:xfrm>
        </p:spPr>
        <p:txBody>
          <a:bodyPr numCol="1">
            <a:normAutofit fontScale="70000" lnSpcReduction="20000"/>
          </a:bodyPr>
          <a:lstStyle/>
          <a:p>
            <a:pPr marL="0" indent="0">
              <a:lnSpc>
                <a:spcPct val="120000"/>
              </a:lnSpc>
              <a:buNone/>
            </a:pPr>
            <a:r>
              <a:rPr lang="en-US" b="1" dirty="0"/>
              <a:t>Subject: </a:t>
            </a:r>
            <a:r>
              <a:rPr lang="en-US" dirty="0"/>
              <a:t>Join Me at the I.C.E. Exchange to Learn More About </a:t>
            </a:r>
            <a:r>
              <a:rPr lang="en-US" b="1" dirty="0">
                <a:solidFill>
                  <a:schemeClr val="accent1"/>
                </a:solidFill>
              </a:rPr>
              <a:t>[Topic]</a:t>
            </a:r>
            <a:r>
              <a:rPr lang="en-US" dirty="0"/>
              <a:t>!</a:t>
            </a:r>
          </a:p>
          <a:p>
            <a:pPr marL="0" indent="0">
              <a:lnSpc>
                <a:spcPct val="120000"/>
              </a:lnSpc>
              <a:buNone/>
            </a:pPr>
            <a:r>
              <a:rPr lang="en-US" b="1" dirty="0"/>
              <a:t>Body: </a:t>
            </a:r>
            <a:r>
              <a:rPr lang="en-US" dirty="0"/>
              <a:t>Dear </a:t>
            </a:r>
            <a:r>
              <a:rPr lang="en-US" b="1" dirty="0">
                <a:solidFill>
                  <a:schemeClr val="accent1"/>
                </a:solidFill>
              </a:rPr>
              <a:t>[Name],</a:t>
            </a:r>
          </a:p>
          <a:p>
            <a:pPr marL="0" indent="0">
              <a:lnSpc>
                <a:spcPct val="120000"/>
              </a:lnSpc>
              <a:buNone/>
            </a:pPr>
            <a:r>
              <a:rPr lang="en-US" dirty="0"/>
              <a:t>Join me at the I.C.E. Exchange hosted by the Institute for Credentialing Excellence (I.C.E.) November 17-20, 2024 in Miami Beach, FL. This premier event for credentialing professionals offers unparalleled education, networking, and resources. In addition to my session, you'll engage with peers, participate in interactive sessions, and explore trends such as AI advancements, remote proctoring, test security, and program development—all designed to enhance credentialing processes and elevate program success.</a:t>
            </a:r>
          </a:p>
          <a:p>
            <a:pPr marL="0" indent="0">
              <a:lnSpc>
                <a:spcPct val="120000"/>
              </a:lnSpc>
              <a:buNone/>
            </a:pPr>
            <a:r>
              <a:rPr lang="en-US" dirty="0"/>
              <a:t>I am excited to share my expertise in </a:t>
            </a:r>
            <a:r>
              <a:rPr lang="en-US" b="1" dirty="0">
                <a:solidFill>
                  <a:schemeClr val="accent1"/>
                </a:solidFill>
              </a:rPr>
              <a:t>[Topic] </a:t>
            </a:r>
            <a:r>
              <a:rPr lang="en-US" dirty="0"/>
              <a:t>during my session titled </a:t>
            </a:r>
            <a:r>
              <a:rPr lang="en-US" b="1" dirty="0">
                <a:solidFill>
                  <a:schemeClr val="accent1"/>
                </a:solidFill>
              </a:rPr>
              <a:t>“[Session Title].” </a:t>
            </a:r>
            <a:r>
              <a:rPr lang="en-US" dirty="0"/>
              <a:t>In this session, you will gain insights into </a:t>
            </a:r>
            <a:r>
              <a:rPr lang="en-US" b="1" dirty="0">
                <a:solidFill>
                  <a:schemeClr val="accent1"/>
                </a:solidFill>
              </a:rPr>
              <a:t>[Learning Objective 1], [Learning Objective 2], </a:t>
            </a:r>
            <a:r>
              <a:rPr lang="en-US" dirty="0"/>
              <a:t>and</a:t>
            </a:r>
            <a:r>
              <a:rPr lang="en-US" dirty="0">
                <a:solidFill>
                  <a:schemeClr val="accent1"/>
                </a:solidFill>
              </a:rPr>
              <a:t> </a:t>
            </a:r>
            <a:r>
              <a:rPr lang="en-US" b="1" dirty="0">
                <a:solidFill>
                  <a:schemeClr val="accent1"/>
                </a:solidFill>
              </a:rPr>
              <a:t>[Learning Objective 3].</a:t>
            </a:r>
          </a:p>
          <a:p>
            <a:pPr marL="0" indent="0">
              <a:lnSpc>
                <a:spcPct val="120000"/>
              </a:lnSpc>
              <a:buNone/>
            </a:pPr>
            <a:r>
              <a:rPr lang="en-US" dirty="0"/>
              <a:t>Visit the </a:t>
            </a:r>
            <a:r>
              <a:rPr lang="en-US" dirty="0">
                <a:solidFill>
                  <a:schemeClr val="accent4"/>
                </a:solidFill>
                <a:hlinkClick r:id="rId3">
                  <a:extLst>
                    <a:ext uri="{A12FA001-AC4F-418D-AE19-62706E023703}">
                      <ahyp:hlinkClr xmlns:ahyp="http://schemas.microsoft.com/office/drawing/2018/hyperlinkcolor" val="tx"/>
                    </a:ext>
                  </a:extLst>
                </a:hlinkClick>
              </a:rPr>
              <a:t>I.C.E Exchange website</a:t>
            </a:r>
            <a:r>
              <a:rPr lang="en-US" dirty="0">
                <a:solidFill>
                  <a:schemeClr val="accent4"/>
                </a:solidFill>
              </a:rPr>
              <a:t> </a:t>
            </a:r>
            <a:r>
              <a:rPr lang="en-US" dirty="0"/>
              <a:t>to register and learn more. I look forward to seeing you at Miami Beach, FL.</a:t>
            </a:r>
          </a:p>
          <a:p>
            <a:pPr marL="0" indent="0">
              <a:lnSpc>
                <a:spcPct val="120000"/>
              </a:lnSpc>
              <a:buNone/>
            </a:pPr>
            <a:endParaRPr lang="en-US" dirty="0"/>
          </a:p>
          <a:p>
            <a:pPr marL="0" indent="0">
              <a:lnSpc>
                <a:spcPct val="120000"/>
              </a:lnSpc>
              <a:buNone/>
            </a:pPr>
            <a:r>
              <a:rPr lang="en-US" dirty="0"/>
              <a:t>Sincerely, </a:t>
            </a:r>
            <a:r>
              <a:rPr lang="en-US" b="1" dirty="0">
                <a:solidFill>
                  <a:schemeClr val="accent1"/>
                </a:solidFill>
              </a:rPr>
              <a:t>[Signature] </a:t>
            </a:r>
          </a:p>
        </p:txBody>
      </p:sp>
      <p:sp>
        <p:nvSpPr>
          <p:cNvPr id="5" name="Title 4">
            <a:extLst>
              <a:ext uri="{FF2B5EF4-FFF2-40B4-BE49-F238E27FC236}">
                <a16:creationId xmlns:a16="http://schemas.microsoft.com/office/drawing/2014/main" id="{7E17FC05-D42F-1B44-A7B3-9A8E02B234F1}"/>
              </a:ext>
            </a:extLst>
          </p:cNvPr>
          <p:cNvSpPr>
            <a:spLocks noGrp="1"/>
          </p:cNvSpPr>
          <p:nvPr>
            <p:ph type="ctrTitle"/>
          </p:nvPr>
        </p:nvSpPr>
        <p:spPr>
          <a:xfrm>
            <a:off x="796635" y="711787"/>
            <a:ext cx="9144000" cy="843655"/>
          </a:xfrm>
        </p:spPr>
        <p:txBody>
          <a:bodyPr/>
          <a:lstStyle/>
          <a:p>
            <a:r>
              <a:rPr lang="en-US" dirty="0"/>
              <a:t>Sample Email</a:t>
            </a:r>
          </a:p>
        </p:txBody>
      </p:sp>
    </p:spTree>
    <p:custDataLst>
      <p:tags r:id="rId1"/>
    </p:custDataLst>
    <p:extLst>
      <p:ext uri="{BB962C8B-B14F-4D97-AF65-F5344CB8AC3E}">
        <p14:creationId xmlns:p14="http://schemas.microsoft.com/office/powerpoint/2010/main" val="2458911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79FCE1-F855-7642-B016-4B86E9DA2952}"/>
              </a:ext>
            </a:extLst>
          </p:cNvPr>
          <p:cNvSpPr>
            <a:spLocks noGrp="1"/>
          </p:cNvSpPr>
          <p:nvPr>
            <p:ph type="title"/>
          </p:nvPr>
        </p:nvSpPr>
        <p:spPr>
          <a:xfrm>
            <a:off x="831850" y="1289521"/>
            <a:ext cx="6067714" cy="2852737"/>
          </a:xfrm>
        </p:spPr>
        <p:txBody>
          <a:bodyPr>
            <a:normAutofit/>
          </a:bodyPr>
          <a:lstStyle/>
          <a:p>
            <a:r>
              <a:rPr lang="en-US" dirty="0"/>
              <a:t>Social Media</a:t>
            </a:r>
          </a:p>
        </p:txBody>
      </p:sp>
      <p:pic>
        <p:nvPicPr>
          <p:cNvPr id="3" name="Picture Placeholder 2">
            <a:extLst>
              <a:ext uri="{FF2B5EF4-FFF2-40B4-BE49-F238E27FC236}">
                <a16:creationId xmlns:a16="http://schemas.microsoft.com/office/drawing/2014/main" id="{5FC4C095-490F-FF38-1D9A-4F7CA869A33F}"/>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p:blipFill>
        <p:spPr/>
      </p:pic>
      <p:sp>
        <p:nvSpPr>
          <p:cNvPr id="12" name="Text Placeholder 11">
            <a:extLst>
              <a:ext uri="{FF2B5EF4-FFF2-40B4-BE49-F238E27FC236}">
                <a16:creationId xmlns:a16="http://schemas.microsoft.com/office/drawing/2014/main" id="{A5A21D3B-DD73-9848-9F9E-E07376AA8C5C}"/>
              </a:ext>
            </a:extLst>
          </p:cNvPr>
          <p:cNvSpPr>
            <a:spLocks noGrp="1"/>
          </p:cNvSpPr>
          <p:nvPr>
            <p:ph type="body" idx="1"/>
          </p:nvPr>
        </p:nvSpPr>
        <p:spPr>
          <a:xfrm>
            <a:off x="831850" y="4142258"/>
            <a:ext cx="6711950" cy="1119825"/>
          </a:xfrm>
        </p:spPr>
        <p:txBody>
          <a:bodyPr>
            <a:noAutofit/>
          </a:bodyPr>
          <a:lstStyle/>
          <a:p>
            <a:r>
              <a:rPr lang="en-US" sz="2000" dirty="0"/>
              <a:t>Use social media to help us promote the 2024 I.C.E. Exchange on your personal social media channels. </a:t>
            </a:r>
          </a:p>
          <a:p>
            <a:r>
              <a:rPr lang="en-US" sz="2000" dirty="0"/>
              <a:t>Use </a:t>
            </a:r>
            <a:r>
              <a:rPr lang="en-US" sz="2000" b="1" dirty="0">
                <a:solidFill>
                  <a:schemeClr val="bg2"/>
                </a:solidFill>
              </a:rPr>
              <a:t>#EXG2024 </a:t>
            </a:r>
            <a:r>
              <a:rPr lang="en-US" sz="2000" dirty="0"/>
              <a:t>and tag us on </a:t>
            </a:r>
            <a:r>
              <a:rPr lang="en-US" sz="2000" b="1" dirty="0">
                <a:solidFill>
                  <a:schemeClr val="bg1"/>
                </a:solidFill>
                <a:effectLst/>
                <a:ea typeface="Aptos" panose="020B0004020202020204" pitchFamily="34" charset="0"/>
                <a:cs typeface="Aptos" panose="020B0004020202020204" pitchFamily="34" charset="0"/>
                <a:hlinkClick r:id="rId4"/>
              </a:rPr>
              <a:t>LinkedIn</a:t>
            </a:r>
            <a:r>
              <a:rPr lang="en-US" sz="2000" dirty="0"/>
              <a:t> so we can interact with your posts!</a:t>
            </a:r>
          </a:p>
        </p:txBody>
      </p:sp>
    </p:spTree>
    <p:custDataLst>
      <p:tags r:id="rId1"/>
    </p:custDataLst>
    <p:extLst>
      <p:ext uri="{BB962C8B-B14F-4D97-AF65-F5344CB8AC3E}">
        <p14:creationId xmlns:p14="http://schemas.microsoft.com/office/powerpoint/2010/main" val="15426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3F87F1-0393-1544-A1B5-2E6E952438C2}"/>
              </a:ext>
            </a:extLst>
          </p:cNvPr>
          <p:cNvSpPr>
            <a:spLocks noGrp="1"/>
          </p:cNvSpPr>
          <p:nvPr>
            <p:ph type="title"/>
          </p:nvPr>
        </p:nvSpPr>
        <p:spPr>
          <a:xfrm>
            <a:off x="895180" y="1660829"/>
            <a:ext cx="3932237" cy="973538"/>
          </a:xfrm>
        </p:spPr>
        <p:txBody>
          <a:bodyPr/>
          <a:lstStyle/>
          <a:p>
            <a:r>
              <a:rPr lang="en-US" dirty="0"/>
              <a:t>Sample Social Media Posts</a:t>
            </a:r>
          </a:p>
        </p:txBody>
      </p:sp>
      <p:sp>
        <p:nvSpPr>
          <p:cNvPr id="6" name="Content Placeholder 5">
            <a:extLst>
              <a:ext uri="{FF2B5EF4-FFF2-40B4-BE49-F238E27FC236}">
                <a16:creationId xmlns:a16="http://schemas.microsoft.com/office/drawing/2014/main" id="{4A01511F-C9E3-B949-BE74-33EB1EC8F963}"/>
              </a:ext>
            </a:extLst>
          </p:cNvPr>
          <p:cNvSpPr>
            <a:spLocks noGrp="1"/>
          </p:cNvSpPr>
          <p:nvPr>
            <p:ph idx="1"/>
          </p:nvPr>
        </p:nvSpPr>
        <p:spPr>
          <a:xfrm>
            <a:off x="5183188" y="987425"/>
            <a:ext cx="6410714" cy="4873625"/>
          </a:xfrm>
        </p:spPr>
        <p:txBody>
          <a:bodyPr>
            <a:normAutofit fontScale="55000" lnSpcReduction="20000"/>
          </a:bodyPr>
          <a:lstStyle/>
          <a:p>
            <a:pPr marL="0" indent="0" algn="l">
              <a:lnSpc>
                <a:spcPct val="120000"/>
              </a:lnSpc>
              <a:buNone/>
            </a:pPr>
            <a:r>
              <a:rPr lang="en-US" b="0" i="0" dirty="0">
                <a:solidFill>
                  <a:srgbClr val="333333"/>
                </a:solidFill>
                <a:effectLst/>
                <a:highlight>
                  <a:srgbClr val="FFFFFF"/>
                </a:highlight>
              </a:rPr>
              <a:t>Register now to join me at #EXG2024, where I’ll be presenting about </a:t>
            </a:r>
            <a:r>
              <a:rPr lang="en-US" b="1" i="0" dirty="0">
                <a:solidFill>
                  <a:schemeClr val="accent1"/>
                </a:solidFill>
                <a:effectLst/>
                <a:highlight>
                  <a:srgbClr val="FFFFFF"/>
                </a:highlight>
              </a:rPr>
              <a:t>[Topic].</a:t>
            </a:r>
            <a:r>
              <a:rPr lang="en-US" b="0" i="0" dirty="0">
                <a:solidFill>
                  <a:schemeClr val="accent1"/>
                </a:solidFill>
                <a:effectLst/>
                <a:highlight>
                  <a:srgbClr val="FFFFFF"/>
                </a:highlight>
              </a:rPr>
              <a:t> </a:t>
            </a:r>
            <a:r>
              <a:rPr lang="en-US" b="0" i="0" dirty="0">
                <a:solidFill>
                  <a:srgbClr val="333333"/>
                </a:solidFill>
                <a:effectLst/>
              </a:rPr>
              <a:t>I’m excited to collaborate </a:t>
            </a:r>
            <a:r>
              <a:rPr lang="en-US" b="0" i="0" dirty="0">
                <a:solidFill>
                  <a:srgbClr val="333333"/>
                </a:solidFill>
                <a:effectLst/>
                <a:highlight>
                  <a:srgbClr val="FFFFFF"/>
                </a:highlight>
              </a:rPr>
              <a:t>on</a:t>
            </a:r>
            <a:r>
              <a:rPr lang="en-US" b="0" i="0" dirty="0">
                <a:solidFill>
                  <a:schemeClr val="accent1"/>
                </a:solidFill>
                <a:effectLst/>
                <a:highlight>
                  <a:srgbClr val="FFFFFF"/>
                </a:highlight>
              </a:rPr>
              <a:t> </a:t>
            </a:r>
            <a:r>
              <a:rPr lang="en-US" b="1" i="0" dirty="0">
                <a:solidFill>
                  <a:schemeClr val="accent1"/>
                </a:solidFill>
                <a:effectLst/>
                <a:highlight>
                  <a:srgbClr val="FFFFFF"/>
                </a:highlight>
              </a:rPr>
              <a:t>[Date]</a:t>
            </a:r>
            <a:r>
              <a:rPr lang="en-US" b="0" i="0" dirty="0">
                <a:solidFill>
                  <a:schemeClr val="accent1"/>
                </a:solidFill>
                <a:effectLst/>
                <a:highlight>
                  <a:srgbClr val="FFFFFF"/>
                </a:highlight>
              </a:rPr>
              <a:t>! </a:t>
            </a:r>
            <a:r>
              <a:rPr lang="en-US" b="0" i="0" dirty="0">
                <a:solidFill>
                  <a:srgbClr val="333333"/>
                </a:solidFill>
                <a:effectLst/>
                <a:highlight>
                  <a:srgbClr val="FFFFFF"/>
                </a:highlight>
              </a:rPr>
              <a:t>Secure your spot: </a:t>
            </a:r>
            <a:r>
              <a:rPr lang="en-US" b="1" i="0" u="none" strike="noStrike" dirty="0">
                <a:solidFill>
                  <a:srgbClr val="337AB7"/>
                </a:solidFill>
                <a:effectLst/>
                <a:highlight>
                  <a:srgbClr val="FFFFFF"/>
                </a:highlight>
              </a:rPr>
              <a:t>https://www.ice-exchange.org/Registration</a:t>
            </a:r>
            <a:br>
              <a:rPr lang="en-US" b="1" i="0" dirty="0">
                <a:solidFill>
                  <a:srgbClr val="333333"/>
                </a:solidFill>
                <a:effectLst/>
                <a:highlight>
                  <a:srgbClr val="FFFFFF"/>
                </a:highlight>
              </a:rPr>
            </a:br>
            <a:endParaRPr lang="en-US" b="0" i="0" dirty="0">
              <a:solidFill>
                <a:srgbClr val="333333"/>
              </a:solidFill>
              <a:effectLst/>
              <a:highlight>
                <a:srgbClr val="FFFFFF"/>
              </a:highlight>
            </a:endParaRPr>
          </a:p>
          <a:p>
            <a:pPr marL="0" indent="0" algn="l">
              <a:lnSpc>
                <a:spcPct val="120000"/>
              </a:lnSpc>
              <a:buNone/>
            </a:pPr>
            <a:r>
              <a:rPr lang="en-US" b="0" i="0" dirty="0">
                <a:solidFill>
                  <a:srgbClr val="333333"/>
                </a:solidFill>
                <a:effectLst/>
                <a:highlight>
                  <a:srgbClr val="FFFFFF"/>
                </a:highlight>
              </a:rPr>
              <a:t>Did you hear? I’m presenting about </a:t>
            </a:r>
            <a:r>
              <a:rPr lang="en-US" b="1" i="0" dirty="0">
                <a:solidFill>
                  <a:schemeClr val="accent1"/>
                </a:solidFill>
                <a:effectLst/>
                <a:highlight>
                  <a:srgbClr val="FFFFFF"/>
                </a:highlight>
              </a:rPr>
              <a:t>[Topic]</a:t>
            </a:r>
            <a:r>
              <a:rPr lang="en-US" b="0" i="0" dirty="0">
                <a:solidFill>
                  <a:schemeClr val="accent1"/>
                </a:solidFill>
                <a:effectLst/>
                <a:highlight>
                  <a:srgbClr val="FFFFFF"/>
                </a:highlight>
              </a:rPr>
              <a:t> </a:t>
            </a:r>
            <a:r>
              <a:rPr lang="en-US" b="0" i="0" dirty="0">
                <a:solidFill>
                  <a:srgbClr val="333333"/>
                </a:solidFill>
                <a:effectLst/>
                <a:highlight>
                  <a:srgbClr val="FFFFFF"/>
                </a:highlight>
              </a:rPr>
              <a:t>at #EXG2024 this November! Register before the early bird deadline, October 4 and join me at my session on </a:t>
            </a:r>
            <a:r>
              <a:rPr lang="en-US" b="1" i="0" dirty="0">
                <a:solidFill>
                  <a:schemeClr val="accent1"/>
                </a:solidFill>
                <a:effectLst/>
                <a:highlight>
                  <a:srgbClr val="FFFFFF"/>
                </a:highlight>
              </a:rPr>
              <a:t>[Date] </a:t>
            </a:r>
            <a:r>
              <a:rPr lang="en-US" b="0" i="0" dirty="0">
                <a:solidFill>
                  <a:srgbClr val="333333"/>
                </a:solidFill>
                <a:effectLst/>
                <a:highlight>
                  <a:srgbClr val="FFFFFF"/>
                </a:highlight>
              </a:rPr>
              <a:t>to learn more about </a:t>
            </a:r>
            <a:r>
              <a:rPr lang="en-US" b="1" i="0" dirty="0">
                <a:solidFill>
                  <a:schemeClr val="accent1"/>
                </a:solidFill>
                <a:effectLst/>
                <a:highlight>
                  <a:srgbClr val="FFFFFF"/>
                </a:highlight>
              </a:rPr>
              <a:t>[Topic]</a:t>
            </a:r>
            <a:r>
              <a:rPr lang="en-US" b="0" i="0" dirty="0">
                <a:solidFill>
                  <a:schemeClr val="accent1"/>
                </a:solidFill>
                <a:effectLst/>
                <a:highlight>
                  <a:srgbClr val="FFFFFF"/>
                </a:highlight>
              </a:rPr>
              <a:t>! </a:t>
            </a:r>
            <a:r>
              <a:rPr lang="en-US" b="1" i="0" u="none" strike="noStrike" dirty="0">
                <a:solidFill>
                  <a:srgbClr val="337AB7"/>
                </a:solidFill>
                <a:effectLst/>
                <a:highlight>
                  <a:srgbClr val="FFFFFF"/>
                </a:highlight>
              </a:rPr>
              <a:t>https://www.ice-exchange.org/Registration</a:t>
            </a:r>
            <a:br>
              <a:rPr lang="en-US" b="1" i="0" dirty="0">
                <a:solidFill>
                  <a:srgbClr val="333333"/>
                </a:solidFill>
                <a:effectLst/>
                <a:highlight>
                  <a:srgbClr val="FFFFFF"/>
                </a:highlight>
              </a:rPr>
            </a:br>
            <a:endParaRPr lang="en-US" b="0" i="0" dirty="0">
              <a:solidFill>
                <a:srgbClr val="333333"/>
              </a:solidFill>
              <a:effectLst/>
              <a:highlight>
                <a:srgbClr val="FFFFFF"/>
              </a:highlight>
            </a:endParaRPr>
          </a:p>
          <a:p>
            <a:pPr marL="0" indent="0" algn="l">
              <a:lnSpc>
                <a:spcPct val="120000"/>
              </a:lnSpc>
              <a:buNone/>
            </a:pPr>
            <a:r>
              <a:rPr lang="en-US" b="0" i="0" dirty="0">
                <a:solidFill>
                  <a:srgbClr val="333333"/>
                </a:solidFill>
                <a:effectLst/>
                <a:highlight>
                  <a:srgbClr val="FFFFFF"/>
                </a:highlight>
              </a:rPr>
              <a:t>The countdown is on for #EXG2024! Mark your calendar for my presentation on</a:t>
            </a:r>
            <a:r>
              <a:rPr lang="en-US" b="0" i="0" dirty="0">
                <a:solidFill>
                  <a:schemeClr val="accent1"/>
                </a:solidFill>
                <a:effectLst/>
                <a:highlight>
                  <a:srgbClr val="FFFFFF"/>
                </a:highlight>
              </a:rPr>
              <a:t> </a:t>
            </a:r>
            <a:r>
              <a:rPr lang="en-US" b="1" i="0" dirty="0">
                <a:solidFill>
                  <a:schemeClr val="accent1"/>
                </a:solidFill>
                <a:effectLst/>
                <a:highlight>
                  <a:srgbClr val="FFFFFF"/>
                </a:highlight>
              </a:rPr>
              <a:t>[Date]</a:t>
            </a:r>
            <a:r>
              <a:rPr lang="en-US" b="0" i="0" dirty="0">
                <a:solidFill>
                  <a:schemeClr val="accent1"/>
                </a:solidFill>
                <a:effectLst/>
                <a:highlight>
                  <a:srgbClr val="FFFFFF"/>
                </a:highlight>
              </a:rPr>
              <a:t> </a:t>
            </a:r>
            <a:r>
              <a:rPr lang="en-US" b="0" i="0" dirty="0">
                <a:solidFill>
                  <a:srgbClr val="333333"/>
                </a:solidFill>
                <a:effectLst/>
                <a:highlight>
                  <a:srgbClr val="FFFFFF"/>
                </a:highlight>
              </a:rPr>
              <a:t>about</a:t>
            </a:r>
            <a:r>
              <a:rPr lang="en-US" b="0" i="0" dirty="0">
                <a:solidFill>
                  <a:schemeClr val="accent1"/>
                </a:solidFill>
                <a:effectLst/>
                <a:highlight>
                  <a:srgbClr val="FFFFFF"/>
                </a:highlight>
              </a:rPr>
              <a:t> </a:t>
            </a:r>
            <a:r>
              <a:rPr lang="en-US" b="1" i="0" dirty="0">
                <a:solidFill>
                  <a:schemeClr val="accent1"/>
                </a:solidFill>
                <a:effectLst/>
                <a:highlight>
                  <a:srgbClr val="FFFFFF"/>
                </a:highlight>
              </a:rPr>
              <a:t>[Topic]</a:t>
            </a:r>
            <a:r>
              <a:rPr lang="en-US" b="0" i="0" dirty="0">
                <a:solidFill>
                  <a:schemeClr val="accent1"/>
                </a:solidFill>
                <a:effectLst/>
                <a:highlight>
                  <a:srgbClr val="FFFFFF"/>
                </a:highlight>
              </a:rPr>
              <a:t>. </a:t>
            </a:r>
            <a:r>
              <a:rPr lang="en-US" b="0" i="0" dirty="0">
                <a:solidFill>
                  <a:srgbClr val="333333"/>
                </a:solidFill>
                <a:effectLst/>
                <a:highlight>
                  <a:srgbClr val="FFFFFF"/>
                </a:highlight>
              </a:rPr>
              <a:t>I look forward to connecting </a:t>
            </a:r>
            <a:r>
              <a:rPr lang="en-US" b="0" i="0" dirty="0">
                <a:solidFill>
                  <a:srgbClr val="333333"/>
                </a:solidFill>
                <a:effectLst/>
              </a:rPr>
              <a:t>with you in Miami Beach! </a:t>
            </a:r>
            <a:r>
              <a:rPr lang="en-US" b="1" i="0" u="none" strike="noStrike" dirty="0">
                <a:solidFill>
                  <a:srgbClr val="337AB7"/>
                </a:solidFill>
                <a:effectLst/>
                <a:highlight>
                  <a:srgbClr val="FFFFFF"/>
                </a:highlight>
              </a:rPr>
              <a:t>https://www.ice-exchange.org/Registration</a:t>
            </a:r>
            <a:endParaRPr lang="en-US" dirty="0"/>
          </a:p>
        </p:txBody>
      </p:sp>
      <p:sp>
        <p:nvSpPr>
          <p:cNvPr id="7" name="Text Placeholder 6">
            <a:extLst>
              <a:ext uri="{FF2B5EF4-FFF2-40B4-BE49-F238E27FC236}">
                <a16:creationId xmlns:a16="http://schemas.microsoft.com/office/drawing/2014/main" id="{CAEA0727-5092-5E4F-9477-F227C11C1EC2}"/>
              </a:ext>
            </a:extLst>
          </p:cNvPr>
          <p:cNvSpPr>
            <a:spLocks noGrp="1"/>
          </p:cNvSpPr>
          <p:nvPr>
            <p:ph type="body" sz="half" idx="2"/>
          </p:nvPr>
        </p:nvSpPr>
        <p:spPr>
          <a:xfrm>
            <a:off x="474665" y="2802338"/>
            <a:ext cx="3932237" cy="2519998"/>
          </a:xfrm>
        </p:spPr>
        <p:txBody>
          <a:bodyPr>
            <a:normAutofit lnSpcReduction="10000"/>
          </a:bodyPr>
          <a:lstStyle/>
          <a:p>
            <a:pPr marL="800100" marR="0" lvl="1" indent="-342900">
              <a:lnSpc>
                <a:spcPct val="100000"/>
              </a:lnSpc>
              <a:spcBef>
                <a:spcPts val="0"/>
              </a:spcBef>
              <a:spcAft>
                <a:spcPts val="0"/>
              </a:spcAft>
              <a:buClr>
                <a:srgbClr val="00263A"/>
              </a:buClr>
              <a:buFont typeface="Wingdings" panose="05000000000000000000" pitchFamily="2" charset="2"/>
              <a:buChar char="Ø"/>
            </a:pPr>
            <a:r>
              <a:rPr lang="en-US" sz="2000" dirty="0">
                <a:solidFill>
                  <a:srgbClr val="00263A"/>
                </a:solidFill>
                <a:effectLst/>
                <a:ea typeface="Times New Roman" panose="02020603050405020304" pitchFamily="18" charset="0"/>
                <a:cs typeface="Aptos" panose="020B0004020202020204" pitchFamily="34" charset="0"/>
              </a:rPr>
              <a:t>Utilize these social media posts to increase excitement around the </a:t>
            </a:r>
            <a:r>
              <a:rPr lang="en-US" sz="2000" dirty="0">
                <a:solidFill>
                  <a:srgbClr val="00263A"/>
                </a:solidFill>
                <a:ea typeface="Times New Roman" panose="02020603050405020304" pitchFamily="18" charset="0"/>
                <a:cs typeface="Aptos" panose="020B0004020202020204" pitchFamily="34" charset="0"/>
              </a:rPr>
              <a:t>E</a:t>
            </a:r>
            <a:r>
              <a:rPr lang="en-US" sz="2000" dirty="0">
                <a:solidFill>
                  <a:srgbClr val="00263A"/>
                </a:solidFill>
                <a:effectLst/>
                <a:ea typeface="Times New Roman" panose="02020603050405020304" pitchFamily="18" charset="0"/>
                <a:cs typeface="Aptos" panose="020B0004020202020204" pitchFamily="34" charset="0"/>
              </a:rPr>
              <a:t>xchange. </a:t>
            </a:r>
          </a:p>
          <a:p>
            <a:pPr marL="800100" marR="0" lvl="1" indent="-342900">
              <a:lnSpc>
                <a:spcPct val="100000"/>
              </a:lnSpc>
              <a:spcBef>
                <a:spcPts val="0"/>
              </a:spcBef>
              <a:spcAft>
                <a:spcPts val="0"/>
              </a:spcAft>
              <a:buFont typeface="Wingdings" panose="05000000000000000000" pitchFamily="2" charset="2"/>
              <a:buChar char="Ø"/>
            </a:pPr>
            <a:endParaRPr lang="en-US" sz="2000" dirty="0">
              <a:ea typeface="Times New Roman" panose="02020603050405020304" pitchFamily="18" charset="0"/>
              <a:cs typeface="Aptos" panose="020B0004020202020204" pitchFamily="34" charset="0"/>
            </a:endParaRPr>
          </a:p>
          <a:p>
            <a:pPr marL="800100" marR="0" lvl="1" indent="-342900">
              <a:lnSpc>
                <a:spcPct val="100000"/>
              </a:lnSpc>
              <a:spcBef>
                <a:spcPts val="0"/>
              </a:spcBef>
              <a:spcAft>
                <a:spcPts val="0"/>
              </a:spcAft>
              <a:buFont typeface="Wingdings" panose="05000000000000000000" pitchFamily="2" charset="2"/>
              <a:buChar char="Ø"/>
            </a:pPr>
            <a:r>
              <a:rPr lang="en-US" sz="2000" dirty="0">
                <a:solidFill>
                  <a:srgbClr val="00263A"/>
                </a:solidFill>
                <a:effectLst/>
                <a:ea typeface="Times New Roman" panose="02020603050405020304" pitchFamily="18" charset="0"/>
                <a:cs typeface="Aptos" panose="020B0004020202020204" pitchFamily="34" charset="0"/>
              </a:rPr>
              <a:t>Don't forget to </a:t>
            </a:r>
            <a:r>
              <a:rPr lang="en-US" sz="2000" dirty="0">
                <a:solidFill>
                  <a:srgbClr val="00263A"/>
                </a:solidFill>
                <a:ea typeface="Times New Roman" panose="02020603050405020304" pitchFamily="18" charset="0"/>
                <a:cs typeface="Aptos" panose="020B0004020202020204" pitchFamily="34" charset="0"/>
              </a:rPr>
              <a:t>include</a:t>
            </a:r>
            <a:r>
              <a:rPr lang="en-US" sz="2000" dirty="0">
                <a:solidFill>
                  <a:srgbClr val="00263A"/>
                </a:solidFill>
                <a:effectLst/>
                <a:ea typeface="Times New Roman" panose="02020603050405020304" pitchFamily="18" charset="0"/>
                <a:cs typeface="Aptos" panose="020B0004020202020204" pitchFamily="34" charset="0"/>
              </a:rPr>
              <a:t> an image</a:t>
            </a:r>
            <a:r>
              <a:rPr lang="en-US" sz="2000" dirty="0">
                <a:solidFill>
                  <a:srgbClr val="00263A"/>
                </a:solidFill>
                <a:ea typeface="Times New Roman" panose="02020603050405020304" pitchFamily="18" charset="0"/>
                <a:cs typeface="Aptos" panose="020B0004020202020204" pitchFamily="34" charset="0"/>
              </a:rPr>
              <a:t> </a:t>
            </a:r>
            <a:r>
              <a:rPr lang="en-US" sz="2000" dirty="0">
                <a:solidFill>
                  <a:srgbClr val="00263A"/>
                </a:solidFill>
                <a:effectLst/>
                <a:ea typeface="Times New Roman" panose="02020603050405020304" pitchFamily="18" charset="0"/>
                <a:cs typeface="Aptos" panose="020B0004020202020204" pitchFamily="34" charset="0"/>
              </a:rPr>
              <a:t>and use the event hashtag </a:t>
            </a:r>
            <a:r>
              <a:rPr lang="en-US" sz="2000" b="1" dirty="0">
                <a:solidFill>
                  <a:schemeClr val="accent1"/>
                </a:solidFill>
                <a:effectLst/>
                <a:ea typeface="Times New Roman" panose="02020603050405020304" pitchFamily="18" charset="0"/>
                <a:cs typeface="Aptos" panose="020B0004020202020204" pitchFamily="34" charset="0"/>
              </a:rPr>
              <a:t>#EXG2024</a:t>
            </a:r>
            <a:r>
              <a:rPr lang="en-US" sz="2000" dirty="0"/>
              <a:t>.</a:t>
            </a:r>
          </a:p>
        </p:txBody>
      </p:sp>
    </p:spTree>
    <p:custDataLst>
      <p:tags r:id="rId1"/>
    </p:custDataLst>
    <p:extLst>
      <p:ext uri="{BB962C8B-B14F-4D97-AF65-F5344CB8AC3E}">
        <p14:creationId xmlns:p14="http://schemas.microsoft.com/office/powerpoint/2010/main" val="2648619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9">
      <a:dk1>
        <a:srgbClr val="000000"/>
      </a:dk1>
      <a:lt1>
        <a:srgbClr val="FFFFFF"/>
      </a:lt1>
      <a:dk2>
        <a:srgbClr val="44546A"/>
      </a:dk2>
      <a:lt2>
        <a:srgbClr val="E7E6E6"/>
      </a:lt2>
      <a:accent1>
        <a:srgbClr val="E77995"/>
      </a:accent1>
      <a:accent2>
        <a:srgbClr val="00BC70"/>
      </a:accent2>
      <a:accent3>
        <a:srgbClr val="A5A5A5"/>
      </a:accent3>
      <a:accent4>
        <a:srgbClr val="385CAD"/>
      </a:accent4>
      <a:accent5>
        <a:srgbClr val="00263A"/>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E_1317050-24_ConferencePPT" id="{71C29653-0B65-1F49-8EF9-79617AAB14C9}" vid="{40482488-8FE0-8C4F-8FA6-2C5DF9CA12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I.C.E. Marketing Kits</Template>
  <TotalTime>302</TotalTime>
  <Words>1080</Words>
  <Application>Microsoft Office PowerPoint</Application>
  <PresentationFormat>Widescreen</PresentationFormat>
  <Paragraphs>55</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Arial</vt:lpstr>
      <vt:lpstr>Calibri</vt:lpstr>
      <vt:lpstr>Times New Roman</vt:lpstr>
      <vt:lpstr>Wingdings</vt:lpstr>
      <vt:lpstr>Office Theme</vt:lpstr>
      <vt:lpstr>Marketing and Speaker Toolkit</vt:lpstr>
      <vt:lpstr>Introduction to the I.C.E. Exchange</vt:lpstr>
      <vt:lpstr>Website Content</vt:lpstr>
      <vt:lpstr>Website Content</vt:lpstr>
      <vt:lpstr>Website Content</vt:lpstr>
      <vt:lpstr>Promotional Email</vt:lpstr>
      <vt:lpstr>Sample Email</vt:lpstr>
      <vt:lpstr>Social Media</vt:lpstr>
      <vt:lpstr>Sample Social Media Posts</vt:lpstr>
      <vt:lpstr>Social Media Graphics</vt:lpstr>
      <vt:lpstr>PowerPoint Presentation</vt:lpstr>
      <vt:lpstr>Record a Promotional Video</vt:lpstr>
      <vt:lpstr>Share a 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Sarah</dc:creator>
  <cp:lastModifiedBy>Scott, Katie</cp:lastModifiedBy>
  <cp:revision>27</cp:revision>
  <dcterms:created xsi:type="dcterms:W3CDTF">2024-07-01T20:39:31Z</dcterms:created>
  <dcterms:modified xsi:type="dcterms:W3CDTF">2024-07-29T17:16:45Z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AB2D3B9A-F863-44CD-9BCD-FFC45452DDEF</vt:lpwstr>
  </property>
  <property fmtid="{D5CDD505-2E9C-101B-9397-08002B2CF9AE}" pid="3" name="ArticulatePath">
    <vt:lpwstr>Marketing Toolkit - Speakers</vt:lpwstr>
  </property>
</Properties>
</file>